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65" r:id="rId5"/>
    <p:sldId id="266" r:id="rId6"/>
    <p:sldId id="271" r:id="rId7"/>
    <p:sldId id="272" r:id="rId8"/>
    <p:sldId id="277" r:id="rId9"/>
    <p:sldId id="258" r:id="rId10"/>
    <p:sldId id="259" r:id="rId11"/>
    <p:sldId id="260" r:id="rId12"/>
    <p:sldId id="261" r:id="rId13"/>
    <p:sldId id="262" r:id="rId14"/>
    <p:sldId id="267" r:id="rId15"/>
    <p:sldId id="268" r:id="rId16"/>
    <p:sldId id="281" r:id="rId17"/>
    <p:sldId id="269" r:id="rId18"/>
    <p:sldId id="270" r:id="rId19"/>
    <p:sldId id="280" r:id="rId20"/>
    <p:sldId id="278" r:id="rId21"/>
    <p:sldId id="279" r:id="rId22"/>
  </p:sldIdLst>
  <p:sldSz cx="9144000" cy="6858000" type="screen4x3"/>
  <p:notesSz cx="6858000" cy="9144000"/>
  <p:embeddedFontLst>
    <p:embeddedFont>
      <p:font typeface="Birusa" charset="0"/>
      <p:regular r:id="rId23"/>
    </p:embeddedFont>
    <p:embeddedFont>
      <p:font typeface="Barocco Initial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DynarShadow" charset="0"/>
      <p:bold r:id="rId29"/>
    </p:embeddedFont>
    <p:embeddedFont>
      <p:font typeface="Segoe Print" pitchFamily="2" charset="0"/>
      <p:regular r:id="rId30"/>
      <p:bold r:id="rId31"/>
    </p:embeddedFont>
    <p:embeddedFont>
      <p:font typeface="Gabriola" pitchFamily="82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D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20" y="-9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440_KO.doc" TargetMode="External"/><Relationship Id="rId11" Type="http://schemas.openxmlformats.org/officeDocument/2006/relationships/hyperlink" Target="&#1055;&#1088;&#1072;&#1082;&#1090;&#1080;&#1095;&#1077;&#1089;&#1082;&#1072;&#1103;%20&#1088;&#1072;&#1073;&#1086;&#1090;&#1072;.%20&#1047;&#1072;&#1081;&#1094;&#1077;&#1074;&#1072;.&#1053;&#1072;&#1089;&#1090;&#1103;%208&#1073;,%204,7.docx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hyperlink" Target="&#1058;&#1080;&#1087;&#1086;&#1074;&#1086;&#1077;%20&#1087;&#1086;&#1083;&#1086;&#1078;&#1077;&#1085;&#1080;&#1077;%20&#1086;&#1073;%20&#1086;&#1073;&#1097;&#1077;&#1086;&#1073;&#1088;&#1072;&#1079;&#1086;&#1074;&#1072;&#1090;&#1077;&#1083;&#1100;&#1085;&#1086;&#1084;%20&#1091;&#1095;&#1088;&#1077;&#1078;&#1076;&#1077;&#1085;&#1080;&#1080;.doc" TargetMode="Externa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755576" y="4153655"/>
            <a:ext cx="7776864" cy="139441"/>
          </a:xfrm>
          <a:prstGeom prst="rect">
            <a:avLst/>
          </a:prstGeom>
          <a:noFill/>
        </p:spPr>
      </p:pic>
      <p:pic>
        <p:nvPicPr>
          <p:cNvPr id="1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683568" y="2569479"/>
            <a:ext cx="7776864" cy="139441"/>
          </a:xfrm>
          <a:prstGeom prst="rect">
            <a:avLst/>
          </a:prstGeom>
          <a:noFill/>
        </p:spPr>
      </p:pic>
      <p:pic>
        <p:nvPicPr>
          <p:cNvPr id="6" name="Рисунок 5" descr="24539821_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83276" y="3626900"/>
            <a:ext cx="2060724" cy="3231100"/>
          </a:xfrm>
          <a:prstGeom prst="rect">
            <a:avLst/>
          </a:prstGeom>
        </p:spPr>
      </p:pic>
      <p:pic>
        <p:nvPicPr>
          <p:cNvPr id="4" name="Рисунок 3" descr="24539821_7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26900"/>
            <a:ext cx="2060724" cy="32311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4509120"/>
            <a:ext cx="6048672" cy="168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rusa" pitchFamily="2" charset="0"/>
              </a:rPr>
              <a:t>ЕГО ВЕЛИЧЕСТВО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rocco Initial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rocco Initial" pitchFamily="2" charset="0"/>
              </a:rPr>
              <a:t>ИНФОРМАЦИОННАЯ </a:t>
            </a:r>
            <a:b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rocco Initial" pitchFamily="2" charset="0"/>
              </a:rPr>
            </a:b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rocco Initial" pitchFamily="2" charset="0"/>
              </a:rPr>
              <a:t>КУЛЬТУРА</a:t>
            </a:r>
            <a:endParaRPr lang="ru-RU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rocco Initial" pitchFamily="2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1196752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arocco Initial" pitchFamily="2" charset="0"/>
              </a:rPr>
              <a:t>ПРОБЕЛ</a:t>
            </a:r>
            <a:endParaRPr kumimoji="0" lang="ru-RU" sz="88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arocco Initial" pitchFamily="2" charset="0"/>
            </a:endParaRPr>
          </a:p>
        </p:txBody>
      </p:sp>
      <p:pic>
        <p:nvPicPr>
          <p:cNvPr id="12" name="Рисунок 11" descr="1285411127_www.blogpic.info-04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80528" y="1196752"/>
            <a:ext cx="2789167" cy="2789167"/>
          </a:xfrm>
          <a:prstGeom prst="rect">
            <a:avLst/>
          </a:prstGeom>
        </p:spPr>
      </p:pic>
      <p:pic>
        <p:nvPicPr>
          <p:cNvPr id="13" name="Рисунок 12" descr="9Zf3LZ6BLAc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8314" y="1628800"/>
            <a:ext cx="1995686" cy="2660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Нижневартовск </a:t>
            </a:r>
            <a:r>
              <a:rPr lang="en-US" sz="1600" dirty="0" smtClean="0">
                <a:solidFill>
                  <a:srgbClr val="FF0000"/>
                </a:solidFill>
              </a:rPr>
              <a:t>|</a:t>
            </a:r>
            <a:r>
              <a:rPr lang="ru-RU" sz="1600" dirty="0" smtClean="0">
                <a:solidFill>
                  <a:srgbClr val="FF0000"/>
                </a:solidFill>
              </a:rPr>
              <a:t> МБОУ «Лицей № 2» </a:t>
            </a:r>
            <a:r>
              <a:rPr lang="en-US" sz="1600" dirty="0" smtClean="0">
                <a:solidFill>
                  <a:srgbClr val="FF0000"/>
                </a:solidFill>
              </a:rPr>
              <a:t>| </a:t>
            </a:r>
            <a:r>
              <a:rPr lang="ru-RU" sz="1600" dirty="0" smtClean="0">
                <a:solidFill>
                  <a:srgbClr val="FF0000"/>
                </a:solidFill>
              </a:rPr>
              <a:t>Мохов С. А.</a:t>
            </a:r>
            <a:r>
              <a:rPr lang="ru-RU" sz="1600" baseline="30000" dirty="0" smtClean="0">
                <a:solidFill>
                  <a:srgbClr val="FF0000"/>
                </a:solidFill>
              </a:rPr>
              <a:t>©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|</a:t>
            </a:r>
            <a:r>
              <a:rPr lang="ru-RU" sz="1600" dirty="0" smtClean="0">
                <a:solidFill>
                  <a:srgbClr val="FF0000"/>
                </a:solidFill>
              </a:rPr>
              <a:t> 2013 г.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Admin\Рабочий стол\Пробел\shutterstock_96190871-Key-sphere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6490" y="4967251"/>
            <a:ext cx="934393" cy="93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460432" cy="485740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 Перед многоточием, стоящим в начале предложения;</a:t>
            </a:r>
            <a:endParaRPr lang="en-US" dirty="0" smtClean="0"/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endParaRPr lang="en-US" dirty="0" smtClean="0"/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endParaRPr lang="en-US" dirty="0" smtClean="0"/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 С внешней стороны скобок и кавычек;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endParaRPr lang="ru-RU" dirty="0" smtClean="0"/>
          </a:p>
          <a:p>
            <a:pPr>
              <a:buClr>
                <a:srgbClr val="FF0000"/>
              </a:buClr>
              <a:buSzPct val="93000"/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Пробел ставится: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shutterstock_96190871-Key-sphere.png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683568" y="2291388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93000"/>
            </a:pP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 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…Прошла ночь и первые лучи солнца заиграли на макушках деревьев.</a:t>
            </a:r>
          </a:p>
          <a:p>
            <a:pPr>
              <a:buClr>
                <a:srgbClr val="FF0000"/>
              </a:buClr>
              <a:buSzPct val="93000"/>
            </a:pPr>
            <a:endParaRPr lang="ru-RU" sz="3200" dirty="0" smtClean="0">
              <a:solidFill>
                <a:srgbClr val="0070C0"/>
              </a:solidFill>
              <a:latin typeface="Gabriola" pitchFamily="8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4235604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Пушкин писал </a:t>
            </a:r>
            <a:r>
              <a:rPr lang="ru-RU" sz="3200" dirty="0" err="1" smtClean="0">
                <a:solidFill>
                  <a:schemeClr val="tx2"/>
                </a:solidFill>
                <a:latin typeface="Gabriola" pitchFamily="82" charset="0"/>
              </a:rPr>
              <a:t>Дельвигу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: «Жду „Цыганов“ и тотчас тисну».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«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”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Цыганы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”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 мои не продаются вовсе», — сетовал Пушкин.</a:t>
            </a:r>
            <a:b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«Цыганы» мои не продаются вовсе», — сетовал Пушкин.</a:t>
            </a:r>
            <a:endParaRPr lang="ru-RU" sz="3200" dirty="0" smtClean="0">
              <a:solidFill>
                <a:srgbClr val="0070C0"/>
              </a:solidFill>
              <a:latin typeface="Gabriola" pitchFamily="8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6156593"/>
            <a:ext cx="8244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««Цыганы» мои не продаются вовсе», — сетовал Пушкин.</a:t>
            </a:r>
          </a:p>
        </p:txBody>
      </p:sp>
      <p:pic>
        <p:nvPicPr>
          <p:cNvPr id="19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899592" y="6169879"/>
            <a:ext cx="7776864" cy="13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ormal_13019907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981" y="2852936"/>
            <a:ext cx="2254771" cy="150430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96144"/>
            <a:ext cx="8460432" cy="190080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 С обеих сторон тире, за исключением тире между цифровыми обозначениями неотрицательных целых чисел.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Пробел ставится: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780928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r">
              <a:buClr>
                <a:srgbClr val="FF0000"/>
              </a:buClr>
              <a:buSzPct val="93000"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А гений и злодейство — две вещи несовместные</a:t>
            </a:r>
            <a:r>
              <a:rPr lang="en-US" sz="2800" dirty="0" smtClean="0">
                <a:solidFill>
                  <a:schemeClr val="tx2"/>
                </a:solidFill>
                <a:latin typeface="Gabriola" pitchFamily="82" charset="0"/>
              </a:rPr>
              <a:t>; 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Уравнение Менделеева — </a:t>
            </a:r>
            <a:r>
              <a:rPr lang="ru-RU" sz="2800" dirty="0" err="1" smtClean="0">
                <a:solidFill>
                  <a:schemeClr val="tx2"/>
                </a:solidFill>
                <a:latin typeface="Gabriola" pitchFamily="82" charset="0"/>
              </a:rPr>
              <a:t>Клапейрона</a:t>
            </a: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; </a:t>
            </a:r>
            <a:b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Поезд Москва — Севастополь; </a:t>
            </a:r>
            <a:b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1941—45 гг., 30—40 граммов.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pic>
        <p:nvPicPr>
          <p:cNvPr id="14" name="Рисунок 13" descr="normal_13019907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7164287" y="5021041"/>
            <a:ext cx="1979712" cy="15043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3568" y="4725144"/>
            <a:ext cx="7308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93000"/>
            </a:pP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Знание законов не желательно—обязательно</a:t>
            </a: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; </a:t>
            </a:r>
            <a:b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Матч Каспаров—Карпов</a:t>
            </a: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; </a:t>
            </a: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весна—осень; </a:t>
            </a: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За первые десять—пятнадцать лет</a:t>
            </a: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;</a:t>
            </a:r>
            <a:endParaRPr lang="ru-RU" sz="2800" dirty="0" smtClean="0">
              <a:solidFill>
                <a:srgbClr val="FF0000"/>
              </a:solidFill>
              <a:latin typeface="Gabriola" pitchFamily="82" charset="0"/>
            </a:endParaRPr>
          </a:p>
          <a:p>
            <a:pPr>
              <a:buClr>
                <a:srgbClr val="FF0000"/>
              </a:buClr>
              <a:buSzPct val="93000"/>
            </a:pP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2013</a:t>
            </a: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—</a:t>
            </a: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2014 гг., 90</a:t>
            </a: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—</a:t>
            </a: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Gabriola" pitchFamily="82" charset="0"/>
              </a:rPr>
              <a:t>100 килограммов.</a:t>
            </a:r>
          </a:p>
          <a:p>
            <a:pPr indent="342900">
              <a:buClr>
                <a:srgbClr val="FF0000"/>
              </a:buClr>
              <a:buSzPct val="93000"/>
            </a:pPr>
            <a:endParaRPr lang="ru-RU" sz="2800" dirty="0" smtClean="0">
              <a:latin typeface="Gabriola" pitchFamily="82" charset="0"/>
            </a:endParaRPr>
          </a:p>
        </p:txBody>
      </p:sp>
      <p:pic>
        <p:nvPicPr>
          <p:cNvPr id="16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971600" y="4585703"/>
            <a:ext cx="7776864" cy="139441"/>
          </a:xfrm>
          <a:prstGeom prst="rect">
            <a:avLst/>
          </a:prstGeom>
          <a:noFill/>
        </p:spPr>
      </p:pic>
      <p:pic>
        <p:nvPicPr>
          <p:cNvPr id="17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1115616" y="2708920"/>
            <a:ext cx="7776864" cy="13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460432" cy="269289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Перед запятой, точкой, точкой с запятой, двоеточием, вопросительным и восклицательным знаками, многоточием (кроме многоточия, стоящего в начале предложения);</a:t>
            </a:r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Пробел не ставится: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8388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О чём же думал он? О том, что был он беден; что трудом он должен был себе доставить и независимость, и честь; что мог бы бог ему прибавить ума и денег; что ведь есть такие праздные счастливцы, ума недальнего, ленивцы, которым жизнь куда легка (Пушкин А. С.).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Рисунок 23" descr="shutterstock_96190871-Key-sphere.png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pic>
        <p:nvPicPr>
          <p:cNvPr id="25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899592" y="3751216"/>
            <a:ext cx="7776864" cy="13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normal_13019907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012930"/>
            <a:ext cx="1619672" cy="150430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8460432" cy="500141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en-US" dirty="0" smtClean="0"/>
              <a:t> </a:t>
            </a:r>
            <a:r>
              <a:rPr lang="ru-RU" dirty="0" smtClean="0"/>
              <a:t>После многоточия, стоящего в начале предложения;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endParaRPr lang="ru-RU" dirty="0" smtClean="0"/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endParaRPr lang="ru-RU" dirty="0" smtClean="0"/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en-US" dirty="0" smtClean="0"/>
              <a:t> C</a:t>
            </a:r>
            <a:r>
              <a:rPr lang="ru-RU" dirty="0" smtClean="0"/>
              <a:t> внутренней стороны скобок и кавычек;</a:t>
            </a:r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Пробел не ставится: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204864"/>
            <a:ext cx="8388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buClr>
                <a:srgbClr val="FF0000"/>
              </a:buClr>
              <a:buSzPct val="93000"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…Прошла ночь и первые лучи солнца заиграли на макушках деревьев.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005064"/>
            <a:ext cx="759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93000"/>
            </a:pPr>
            <a:r>
              <a:rPr lang="ru-RU" sz="2800" dirty="0" smtClean="0">
                <a:solidFill>
                  <a:schemeClr val="tx2"/>
                </a:solidFill>
                <a:latin typeface="Gabriola" pitchFamily="82" charset="0"/>
              </a:rPr>
              <a:t>Муниципальное бюджетное общеобразовательное учреждение «Лицей № 2» (МБОУ «Лицей № 2»), в дальнейшем - Исполнитель…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normal_13019907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3284984"/>
            <a:ext cx="1619672" cy="150430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3"/>
            <a:ext cx="8460432" cy="172819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en-US" dirty="0" smtClean="0"/>
              <a:t> C</a:t>
            </a:r>
            <a:r>
              <a:rPr lang="ru-RU" dirty="0" smtClean="0"/>
              <a:t> обеих сторон дефиса (за исключением односторонних дефисов, то есть случаев вроде «одно- и двухэтажный») и апострофа.</a:t>
            </a:r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Пробел не ставится: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155484"/>
            <a:ext cx="7524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волк-волчище, </a:t>
            </a:r>
            <a:r>
              <a:rPr lang="ru-RU" sz="3200" dirty="0" err="1" smtClean="0">
                <a:solidFill>
                  <a:schemeClr val="tx2"/>
                </a:solidFill>
                <a:latin typeface="Gabriola" pitchFamily="82" charset="0"/>
              </a:rPr>
              <a:t>хухры-мухры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,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 получи-ка, вот-де, </a:t>
            </a:r>
            <a:endParaRPr lang="en-US" sz="3200" dirty="0" smtClean="0">
              <a:solidFill>
                <a:schemeClr val="tx2"/>
              </a:solidFill>
              <a:latin typeface="Gabriola" pitchFamily="82" charset="0"/>
            </a:endParaRPr>
          </a:p>
          <a:p>
            <a:pPr indent="342900"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Жанна </a:t>
            </a:r>
            <a:r>
              <a:rPr lang="ru-RU" sz="3200" dirty="0" err="1" smtClean="0">
                <a:solidFill>
                  <a:schemeClr val="tx2"/>
                </a:solidFill>
                <a:latin typeface="Gabriola" pitchFamily="82" charset="0"/>
              </a:rPr>
              <a:t>д’Арк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  <a:latin typeface="Gabriola" pitchFamily="82" charset="0"/>
              </a:rPr>
              <a:t>д’Артаньян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,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Gabriola" pitchFamily="82" charset="0"/>
              </a:rPr>
              <a:t>светло‐серый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,</a:t>
            </a:r>
            <a:endParaRPr lang="en-US" sz="3200" dirty="0" smtClean="0">
              <a:solidFill>
                <a:schemeClr val="tx2"/>
              </a:solidFill>
              <a:latin typeface="Gabriola" pitchFamily="82" charset="0"/>
            </a:endParaRPr>
          </a:p>
          <a:p>
            <a:pPr indent="342900"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пользоваться 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E-mail’</a:t>
            </a:r>
            <a:r>
              <a:rPr lang="ru-RU" sz="3200" dirty="0" err="1" smtClean="0">
                <a:solidFill>
                  <a:schemeClr val="tx2"/>
                </a:solidFill>
                <a:latin typeface="Gabriola" pitchFamily="82" charset="0"/>
              </a:rPr>
              <a:t>ом</a:t>
            </a:r>
            <a:endParaRPr lang="ru-RU" sz="3200" dirty="0" smtClean="0">
              <a:solidFill>
                <a:schemeClr val="tx2"/>
              </a:solidFill>
              <a:latin typeface="Gabriola" pitchFamily="82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pic>
        <p:nvPicPr>
          <p:cNvPr id="15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899592" y="2996952"/>
            <a:ext cx="7776864" cy="139441"/>
          </a:xfrm>
          <a:prstGeom prst="rect">
            <a:avLst/>
          </a:prstGeom>
          <a:noFill/>
        </p:spPr>
      </p:pic>
      <p:pic>
        <p:nvPicPr>
          <p:cNvPr id="16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899592" y="4945743"/>
            <a:ext cx="7776864" cy="139441"/>
          </a:xfrm>
          <a:prstGeom prst="rect">
            <a:avLst/>
          </a:prstGeom>
          <a:noFill/>
        </p:spPr>
      </p:pic>
      <p:pic>
        <p:nvPicPr>
          <p:cNvPr id="18" name="Рисунок 17" descr="normal_13019907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7740352" y="5237065"/>
            <a:ext cx="1403648" cy="150430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5576" y="5157192"/>
            <a:ext cx="7524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страсти - </a:t>
            </a:r>
            <a:r>
              <a:rPr lang="ru-RU" sz="3200" dirty="0" err="1" smtClean="0">
                <a:solidFill>
                  <a:srgbClr val="FF0000"/>
                </a:solidFill>
                <a:latin typeface="Gabriola" pitchFamily="82" charset="0"/>
              </a:rPr>
              <a:t>мордасти</a:t>
            </a:r>
            <a:r>
              <a:rPr lang="en-US" sz="32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 кое - какой, во - первых, </a:t>
            </a:r>
            <a:endParaRPr lang="en-US" sz="3200" dirty="0" smtClean="0">
              <a:solidFill>
                <a:srgbClr val="FF0000"/>
              </a:solidFill>
              <a:latin typeface="Gabriola" pitchFamily="82" charset="0"/>
            </a:endParaRPr>
          </a:p>
          <a:p>
            <a:pPr indent="342900"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О’ </a:t>
            </a:r>
            <a:r>
              <a:rPr lang="ru-RU" sz="3200" dirty="0" err="1" smtClean="0">
                <a:solidFill>
                  <a:srgbClr val="FF0000"/>
                </a:solidFill>
                <a:latin typeface="Gabriola" pitchFamily="82" charset="0"/>
              </a:rPr>
              <a:t>Коннор</a:t>
            </a: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, Кот - </a:t>
            </a:r>
            <a:r>
              <a:rPr lang="ru-RU" sz="3200" dirty="0" err="1" smtClean="0">
                <a:solidFill>
                  <a:srgbClr val="FF0000"/>
                </a:solidFill>
                <a:latin typeface="Gabriola" pitchFamily="82" charset="0"/>
              </a:rPr>
              <a:t>д</a:t>
            </a: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’ </a:t>
            </a:r>
            <a:r>
              <a:rPr lang="ru-RU" sz="3200" dirty="0" err="1" smtClean="0">
                <a:solidFill>
                  <a:srgbClr val="FF0000"/>
                </a:solidFill>
                <a:latin typeface="Gabriola" pitchFamily="82" charset="0"/>
              </a:rPr>
              <a:t>Ивуар</a:t>
            </a:r>
            <a:r>
              <a:rPr lang="en-US" sz="3200" dirty="0" smtClean="0">
                <a:solidFill>
                  <a:srgbClr val="FF0000"/>
                </a:solidFill>
                <a:latin typeface="Gabriola" pitchFamily="82" charset="0"/>
              </a:rPr>
              <a:t>,</a:t>
            </a: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Gabriola" pitchFamily="82" charset="0"/>
              </a:rPr>
              <a:t>Intel’</a:t>
            </a: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Gabriola" pitchFamily="82" charset="0"/>
              </a:rPr>
              <a:t>овский</a:t>
            </a: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 процессор,</a:t>
            </a:r>
            <a:endParaRPr lang="en-US" sz="3200" dirty="0" smtClean="0">
              <a:solidFill>
                <a:srgbClr val="FF0000"/>
              </a:solidFill>
              <a:latin typeface="Gabriola" pitchFamily="82" charset="0"/>
            </a:endParaRPr>
          </a:p>
          <a:p>
            <a:pPr indent="342900">
              <a:buClr>
                <a:srgbClr val="FF0000"/>
              </a:buClr>
              <a:buSzPct val="93000"/>
            </a:pPr>
            <a:r>
              <a:rPr lang="ru-RU" sz="3200" dirty="0" err="1" smtClean="0">
                <a:solidFill>
                  <a:srgbClr val="FF0000"/>
                </a:solidFill>
                <a:latin typeface="Gabriola" pitchFamily="82" charset="0"/>
              </a:rPr>
              <a:t>Никотинамидадениндинуклеотид</a:t>
            </a:r>
            <a:r>
              <a:rPr lang="ru-RU" sz="3200" dirty="0" smtClean="0">
                <a:solidFill>
                  <a:srgbClr val="FF0000"/>
                </a:solidFill>
                <a:latin typeface="Gabriola" pitchFamily="82" charset="0"/>
              </a:rPr>
              <a:t> ‐ фосфат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ЕДСОВЕТЫ\Информационная культура\Пробел\inf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76672"/>
            <a:ext cx="1616968" cy="16169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532037"/>
            <a:ext cx="8316416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Segoe Print" pitchFamily="2" charset="0"/>
              </a:rPr>
              <a:t>Неразрывный </a:t>
            </a:r>
            <a:r>
              <a:rPr lang="ru-RU" sz="4000" dirty="0" err="1" smtClean="0">
                <a:solidFill>
                  <a:srgbClr val="FF0000"/>
                </a:solidFill>
                <a:latin typeface="Segoe Print" pitchFamily="2" charset="0"/>
              </a:rPr>
              <a:t>пробе́л</a:t>
            </a:r>
            <a:r>
              <a:rPr lang="ru-RU" sz="4000" dirty="0" smtClean="0"/>
              <a:t> — </a:t>
            </a:r>
            <a:r>
              <a:rPr lang="ru-RU" sz="4000" dirty="0" smtClean="0">
                <a:solidFill>
                  <a:srgbClr val="FF0000"/>
                </a:solidFill>
              </a:rPr>
              <a:t>символ</a:t>
            </a:r>
            <a:r>
              <a:rPr lang="ru-RU" sz="4000" dirty="0" smtClean="0"/>
              <a:t>, аналогичный пробелу, но не позволяющий программам отображения и печати разорвать в этом месте строку.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В </a:t>
            </a:r>
            <a:r>
              <a:rPr lang="en-US" sz="2800" b="1" dirty="0" smtClean="0">
                <a:solidFill>
                  <a:schemeClr val="tx2"/>
                </a:solidFill>
              </a:rPr>
              <a:t>Microsoft Word </a:t>
            </a:r>
            <a:r>
              <a:rPr lang="ru-RU" sz="2800" b="1" dirty="0" smtClean="0">
                <a:solidFill>
                  <a:schemeClr val="tx2"/>
                </a:solidFill>
              </a:rPr>
              <a:t>горячие клавиши постановки неразрывного пробела: </a:t>
            </a:r>
            <a:r>
              <a:rPr lang="ru-RU" sz="2800" dirty="0" smtClean="0"/>
              <a:t>«</a:t>
            </a:r>
            <a:r>
              <a:rPr lang="en-US" sz="2800" dirty="0" smtClean="0">
                <a:solidFill>
                  <a:srgbClr val="FF0000"/>
                </a:solidFill>
              </a:rPr>
              <a:t>CTRL+SHIFT+</a:t>
            </a:r>
            <a:r>
              <a:rPr lang="ru-RU" sz="2800" dirty="0" smtClean="0">
                <a:solidFill>
                  <a:srgbClr val="FF0000"/>
                </a:solidFill>
              </a:rPr>
              <a:t>ПРОБЕЛ</a:t>
            </a:r>
            <a:r>
              <a:rPr lang="ru-RU" sz="2800" dirty="0" smtClean="0"/>
              <a:t>»</a:t>
            </a:r>
            <a:endParaRPr lang="ru-RU" sz="4000" dirty="0"/>
          </a:p>
        </p:txBody>
      </p:sp>
      <p:pic>
        <p:nvPicPr>
          <p:cNvPr id="2052" name="Picture 4" descr="C:\Users\User\Desktop\ПЕДСОВЕТЫ\Информационная культура\Пробел\википедия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548680"/>
            <a:ext cx="1308100" cy="1320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Непечатные символы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shutterstock_96190871-Key-sphere.png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1628800"/>
            <a:ext cx="8280920" cy="4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 3 (с границей) 8"/>
          <p:cNvSpPr/>
          <p:nvPr/>
        </p:nvSpPr>
        <p:spPr>
          <a:xfrm>
            <a:off x="2059671" y="3645024"/>
            <a:ext cx="2304256" cy="432048"/>
          </a:xfrm>
          <a:prstGeom prst="accentCallout3">
            <a:avLst>
              <a:gd name="adj1" fmla="val 11388"/>
              <a:gd name="adj2" fmla="val 97604"/>
              <a:gd name="adj3" fmla="val 107088"/>
              <a:gd name="adj4" fmla="val 128263"/>
              <a:gd name="adj5" fmla="val 214103"/>
              <a:gd name="adj6" fmla="val 128953"/>
              <a:gd name="adj7" fmla="val 214183"/>
              <a:gd name="adj8" fmla="val 129005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Обычный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пробел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Выноска 3 (с границей) 12"/>
          <p:cNvSpPr/>
          <p:nvPr/>
        </p:nvSpPr>
        <p:spPr>
          <a:xfrm flipH="1">
            <a:off x="6764493" y="3645024"/>
            <a:ext cx="1656184" cy="432048"/>
          </a:xfrm>
          <a:prstGeom prst="accentCallout3">
            <a:avLst>
              <a:gd name="adj1" fmla="val 11388"/>
              <a:gd name="adj2" fmla="val 97604"/>
              <a:gd name="adj3" fmla="val 107088"/>
              <a:gd name="adj4" fmla="val 128263"/>
              <a:gd name="adj5" fmla="val 136807"/>
              <a:gd name="adj6" fmla="val 128473"/>
              <a:gd name="adj7" fmla="val 131366"/>
              <a:gd name="adj8" fmla="val 128525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Неразрывный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пробел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Неразрывный пробел ставится: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00200"/>
            <a:ext cx="8460432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между двумя инициалами и между инициалами и фамилией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«А. С. Пушкин»</a:t>
            </a:r>
            <a:r>
              <a:rPr lang="ru-RU" dirty="0" smtClean="0"/>
              <a:t>);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между сокращёнными обращениями и фамилией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«г-н Иванов»</a:t>
            </a:r>
            <a:r>
              <a:rPr lang="ru-RU" dirty="0" smtClean="0"/>
              <a:t>) а также после географических сокращений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«г. Москва», </a:t>
            </a:r>
            <a:br>
              <a:rPr lang="ru-RU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«о-ва Кука»</a:t>
            </a:r>
            <a:r>
              <a:rPr lang="ru-RU" dirty="0" smtClean="0"/>
              <a:t>);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между знаками номера и параграфа и относящихся к ним цифрам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«№ 8», «§ 104»</a:t>
            </a:r>
            <a:r>
              <a:rPr lang="ru-RU" dirty="0" smtClean="0"/>
              <a:t>);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внутри сокращений и им подобных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«и т. д.», </a:t>
            </a:r>
            <a:r>
              <a:rPr lang="en-US" dirty="0" smtClean="0">
                <a:solidFill>
                  <a:schemeClr val="tx2"/>
                </a:solidFill>
                <a:latin typeface="Gabriola" pitchFamily="82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«т. е.»</a:t>
            </a:r>
            <a:r>
              <a:rPr lang="ru-RU" dirty="0" smtClean="0"/>
              <a:t>);</a:t>
            </a:r>
            <a:endParaRPr lang="ru-RU" dirty="0"/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shutterstock_96190871-Key-sphere.png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Неразрывный пробел ставится: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460432" cy="554461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между числами и относящимися к ним единицами измерения или счетными словами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«12 кг», «1981 г.», </a:t>
            </a:r>
            <a:r>
              <a:rPr lang="en-US" dirty="0" smtClean="0">
                <a:solidFill>
                  <a:schemeClr val="tx2"/>
                </a:solidFill>
                <a:latin typeface="Gabriola" pitchFamily="82" charset="0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«гл. IV»</a:t>
            </a:r>
            <a:r>
              <a:rPr lang="ru-RU" dirty="0" smtClean="0"/>
              <a:t>);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перед тире в середине предложения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«Восемнадцать — это совсем не мало»</a:t>
            </a:r>
            <a:r>
              <a:rPr lang="ru-RU" dirty="0" smtClean="0"/>
              <a:t>). 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между группами цифр в многозначных числах, по три цифры справа налево, начиная с четырёх- или пятизначных чисел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«2 132 128 байт»</a:t>
            </a:r>
            <a:r>
              <a:rPr lang="ru-RU" dirty="0" smtClean="0"/>
              <a:t>);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перед номерами версий программных продуктов и частями их названий, состоящими из цифр или сокращений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</a:t>
            </a:r>
            <a:r>
              <a:rPr lang="ru-RU" dirty="0" err="1" smtClean="0">
                <a:solidFill>
                  <a:schemeClr val="tx2"/>
                </a:solidFill>
                <a:latin typeface="Gabriola" pitchFamily="82" charset="0"/>
              </a:rPr>
              <a:t>Ubuntu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 13.04», «</a:t>
            </a:r>
            <a:r>
              <a:rPr lang="ru-RU" dirty="0" err="1" smtClean="0">
                <a:solidFill>
                  <a:schemeClr val="tx2"/>
                </a:solidFill>
                <a:latin typeface="Gabriola" pitchFamily="82" charset="0"/>
              </a:rPr>
              <a:t>Windows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 XP»</a:t>
            </a:r>
            <a:r>
              <a:rPr lang="ru-RU" dirty="0" smtClean="0"/>
              <a:t>);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после предлогов и союзов (особенно однобуквенных или начинающих предложение), прежде всего в заголовках (</a:t>
            </a:r>
            <a:r>
              <a:rPr lang="ru-RU" dirty="0" smtClean="0">
                <a:solidFill>
                  <a:schemeClr val="tx2"/>
                </a:solidFill>
                <a:latin typeface="Gabriola" pitchFamily="82" charset="0"/>
              </a:rPr>
              <a:t>«Стремиться к совершенству»</a:t>
            </a:r>
            <a:r>
              <a:rPr lang="ru-RU" dirty="0" smtClean="0"/>
              <a:t>); после частицы «не», перед частицами «бы», «ли», «же».</a:t>
            </a:r>
            <a:endParaRPr lang="ru-RU" dirty="0"/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shutterstock_96190871-Key-sphere.png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Правильное написание телефонных номеров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1417351"/>
            <a:ext cx="7776864" cy="139441"/>
          </a:xfrm>
          <a:prstGeom prst="rect">
            <a:avLst/>
          </a:prstGeom>
          <a:noFill/>
        </p:spPr>
      </p:pic>
      <p:grpSp>
        <p:nvGrpSpPr>
          <p:cNvPr id="3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shutterstock_96190871-Key-sphere.png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1988840"/>
          <a:ext cx="8136903" cy="2414016"/>
        </p:xfrm>
        <a:graphic>
          <a:graphicData uri="http://schemas.openxmlformats.org/drawingml/2006/table">
            <a:tbl>
              <a:tblPr/>
              <a:tblGrid>
                <a:gridCol w="2711545"/>
                <a:gridCol w="2712679"/>
                <a:gridCol w="27126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Обычные городские номера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Номера с кодом города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Номера мобильных телефонов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123-45-67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12-34-56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1-23-45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12-34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(123) 123-45-67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(12-34) 12-34-56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(123-45) 1-23-45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(12-34-56) 12-34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+7 123 </a:t>
                      </a: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123-45-67</a:t>
                      </a:r>
                      <a:b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(предпочтительнее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123 123-45-67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:\Рабочий стол Первой школы\Сайт\Hotlin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4581128"/>
            <a:ext cx="1823691" cy="2097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46043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Информационная культура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35285"/>
            <a:ext cx="8460432" cy="560608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sz="2400" dirty="0" smtClean="0"/>
              <a:t>Комплекс знаний и умений, обеспечивающих грамотное использование компьютера в своей жизни и деятельности (</a:t>
            </a:r>
            <a:r>
              <a:rPr lang="ru-RU" sz="2400" dirty="0" smtClean="0">
                <a:solidFill>
                  <a:srgbClr val="FF0000"/>
                </a:solidFill>
              </a:rPr>
              <a:t>Энциклопедический словарь педагога— Екатеринбург.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В. С. Безрукова. 2000.</a:t>
            </a:r>
            <a:r>
              <a:rPr lang="ru-RU" sz="2400" dirty="0" smtClean="0"/>
              <a:t>);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sz="2400" dirty="0" err="1" smtClean="0"/>
              <a:t>Ақпараттық мәдениет, ақпаратты тиімді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пайдалану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білімі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машығы </a:t>
            </a:r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FF0000"/>
                </a:solidFill>
              </a:rPr>
              <a:t>Русско-казахский экономический словарь</a:t>
            </a:r>
            <a:r>
              <a:rPr lang="ru-RU" sz="2400" dirty="0" smtClean="0"/>
              <a:t>);</a:t>
            </a:r>
          </a:p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sz="2400" dirty="0" smtClean="0"/>
              <a:t>Знания и навыки эффективного пользования информацией; предполагает разностороннее умение поиска нужной информации и ее использования — от работы с библиотечным каталогом, компьютерной грамотности до просмотра информации в сети Интернет (</a:t>
            </a:r>
            <a:r>
              <a:rPr lang="ru-RU" sz="2400" dirty="0" smtClean="0">
                <a:solidFill>
                  <a:srgbClr val="FF0000"/>
                </a:solidFill>
              </a:rPr>
              <a:t>Профессиональное образование. Словарь. Ключевые понятия, термины, актуальная лексика. — М.: НМЦ СПО.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С. М. Вишнякова. 1999</a:t>
            </a:r>
            <a:r>
              <a:rPr lang="ru-RU" sz="2400" dirty="0" smtClean="0"/>
              <a:t>).</a:t>
            </a:r>
          </a:p>
        </p:txBody>
      </p:sp>
      <p:pic>
        <p:nvPicPr>
          <p:cNvPr id="2050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shutterstock_96190871-Key-sphere.png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normal_13019907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420888"/>
            <a:ext cx="1619672" cy="1504302"/>
          </a:xfrm>
          <a:prstGeom prst="rect">
            <a:avLst/>
          </a:prstGeom>
        </p:spPr>
      </p:pic>
      <p:pic>
        <p:nvPicPr>
          <p:cNvPr id="15" name="Рисунок 14" descr="normal_13019907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0800000">
            <a:off x="7740352" y="4805017"/>
            <a:ext cx="1403648" cy="1504302"/>
          </a:xfrm>
          <a:prstGeom prst="rect">
            <a:avLst/>
          </a:prstGeom>
        </p:spPr>
      </p:pic>
      <p:pic>
        <p:nvPicPr>
          <p:cNvPr id="1026" name="Picture 2" descr="C:\Users\User\Desktop\Пробел\word-2003.png">
            <a:hlinkClick r:id="rId4" action="ppaction://hlinkfile" tooltip="Открыть документ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4581128"/>
            <a:ext cx="1224136" cy="1224136"/>
          </a:xfrm>
          <a:prstGeom prst="rect">
            <a:avLst/>
          </a:prstGeom>
          <a:noFill/>
        </p:spPr>
      </p:pic>
      <p:sp>
        <p:nvSpPr>
          <p:cNvPr id="1027" name="Rectangle 3">
            <a:hlinkClick r:id="rId4" action="ppaction://hlinkfile" tooltip="Открыть документ"/>
          </p:cNvPr>
          <p:cNvSpPr>
            <a:spLocks noChangeArrowheads="1"/>
          </p:cNvSpPr>
          <p:nvPr/>
        </p:nvSpPr>
        <p:spPr bwMode="auto">
          <a:xfrm>
            <a:off x="1115616" y="5805264"/>
            <a:ext cx="320384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от 19 марта 2001 г. N 196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"Об утверждении Типового положения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 общеобразовательном учреждении"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>
            <a:hlinkClick r:id="rId6" action="ppaction://hlinkfile" tooltip="Открыть документ"/>
          </p:cNvPr>
          <p:cNvSpPr>
            <a:spLocks noChangeArrowheads="1"/>
          </p:cNvSpPr>
          <p:nvPr/>
        </p:nvSpPr>
        <p:spPr bwMode="auto">
          <a:xfrm>
            <a:off x="4427984" y="5800083"/>
            <a:ext cx="320384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Приказ Департамента образования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от 1 ноября 2012 г. N 440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"Об утверждении системы индикаторов, содержания электронных баз… 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ПЕДСОВЕТЫ\Информационная культура\Пробел\линия.jpg"/>
          <p:cNvPicPr>
            <a:picLocks noChangeArrowheads="1"/>
          </p:cNvPicPr>
          <p:nvPr/>
        </p:nvPicPr>
        <p:blipFill>
          <a:blip r:embed="rId7"/>
          <a:srcRect t="-260000" b="-260000"/>
          <a:stretch>
            <a:fillRect/>
          </a:stretch>
        </p:blipFill>
        <p:spPr bwMode="auto">
          <a:xfrm rot="16200000">
            <a:off x="3166902" y="5579999"/>
            <a:ext cx="2412000" cy="144000"/>
          </a:xfrm>
          <a:prstGeom prst="rect">
            <a:avLst/>
          </a:prstGeom>
          <a:noFill/>
        </p:spPr>
      </p:pic>
      <p:pic>
        <p:nvPicPr>
          <p:cNvPr id="9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7"/>
          <a:srcRect t="-260000" b="-260000"/>
          <a:stretch>
            <a:fillRect/>
          </a:stretch>
        </p:blipFill>
        <p:spPr bwMode="auto">
          <a:xfrm>
            <a:off x="899592" y="4229555"/>
            <a:ext cx="7776864" cy="139441"/>
          </a:xfrm>
          <a:prstGeom prst="rect">
            <a:avLst/>
          </a:prstGeom>
          <a:noFill/>
        </p:spPr>
      </p:pic>
      <p:grpSp>
        <p:nvGrpSpPr>
          <p:cNvPr id="10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shutterstock_96190871-Key-sphere.png"/>
            <p:cNvPicPr>
              <a:picLocks noChangeAspect="1"/>
            </p:cNvPicPr>
            <p:nvPr/>
          </p:nvPicPr>
          <p:blipFill>
            <a:blip r:embed="rId10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pic>
        <p:nvPicPr>
          <p:cNvPr id="16" name="Picture 2" descr="C:\Users\User\Desktop\Пробел\word-2003.png">
            <a:hlinkClick r:id="rId6" action="ppaction://hlinkfile" tooltip="Открыть документ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4581128"/>
            <a:ext cx="1224136" cy="1224136"/>
          </a:xfrm>
          <a:prstGeom prst="rect">
            <a:avLst/>
          </a:prstGeom>
          <a:noFill/>
        </p:spPr>
      </p:pic>
      <p:sp>
        <p:nvSpPr>
          <p:cNvPr id="17" name="Rectangle 3">
            <a:hlinkClick r:id="rId11" action="ppaction://hlinkfile" tooltip="Открыть документ"/>
          </p:cNvPr>
          <p:cNvSpPr>
            <a:spLocks noChangeArrowheads="1"/>
          </p:cNvSpPr>
          <p:nvPr/>
        </p:nvSpPr>
        <p:spPr bwMode="auto">
          <a:xfrm>
            <a:off x="2736304" y="3569241"/>
            <a:ext cx="32038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Практическая работа ученицы 8 б класса Зайцевой </a:t>
            </a:r>
            <a:r>
              <a:rPr lang="ru-RU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Анастасии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по теме «Расчетные таблицы,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редактор формул, табуляция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User\Desktop\Пробел\word-2003.png">
            <a:hlinkClick r:id="rId11" action="ppaction://hlinkfile" tooltip="Открыть документ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2276872"/>
            <a:ext cx="1224136" cy="1224136"/>
          </a:xfrm>
          <a:prstGeom prst="rect">
            <a:avLst/>
          </a:prstGeom>
          <a:noFill/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604448" cy="70609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DynarShadow" pitchFamily="2" charset="0"/>
              </a:rPr>
              <a:t>Примеры использования пробела</a:t>
            </a:r>
            <a:endParaRPr lang="ru-RU" sz="4000" dirty="0">
              <a:solidFill>
                <a:srgbClr val="0070C0"/>
              </a:solidFill>
              <a:latin typeface="DynarShadow" pitchFamily="2" charset="0"/>
            </a:endParaRPr>
          </a:p>
        </p:txBody>
      </p:sp>
      <p:pic>
        <p:nvPicPr>
          <p:cNvPr id="20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7"/>
          <a:srcRect t="-260000" b="-260000"/>
          <a:stretch>
            <a:fillRect/>
          </a:stretch>
        </p:blipFill>
        <p:spPr bwMode="auto">
          <a:xfrm>
            <a:off x="899592" y="1844824"/>
            <a:ext cx="7776864" cy="13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shutterstock_96190871-Key-sphere.png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Нижневартовск </a:t>
            </a:r>
            <a:r>
              <a:rPr lang="en-US" sz="1600" dirty="0" smtClean="0">
                <a:solidFill>
                  <a:srgbClr val="FF0000"/>
                </a:solidFill>
              </a:rPr>
              <a:t>|</a:t>
            </a:r>
            <a:r>
              <a:rPr lang="ru-RU" sz="1600" dirty="0" smtClean="0">
                <a:solidFill>
                  <a:srgbClr val="FF0000"/>
                </a:solidFill>
              </a:rPr>
              <a:t> МБОУ «Лицей № 2» </a:t>
            </a:r>
            <a:r>
              <a:rPr lang="en-US" sz="1600" dirty="0" smtClean="0">
                <a:solidFill>
                  <a:srgbClr val="FF0000"/>
                </a:solidFill>
              </a:rPr>
              <a:t>| </a:t>
            </a:r>
            <a:r>
              <a:rPr lang="ru-RU" sz="1600" dirty="0" smtClean="0">
                <a:solidFill>
                  <a:srgbClr val="FF0000"/>
                </a:solidFill>
              </a:rPr>
              <a:t>Мохов С. А.</a:t>
            </a:r>
            <a:r>
              <a:rPr lang="ru-RU" sz="1600" baseline="30000" dirty="0" smtClean="0">
                <a:solidFill>
                  <a:srgbClr val="FF0000"/>
                </a:solidFill>
              </a:rPr>
              <a:t>©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|</a:t>
            </a:r>
            <a:r>
              <a:rPr lang="ru-RU" sz="1600" dirty="0" smtClean="0">
                <a:solidFill>
                  <a:srgbClr val="FF0000"/>
                </a:solidFill>
              </a:rPr>
              <a:t> 2013 г.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User\Desktop\Пробел\спасибо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552" y="-488058"/>
            <a:ext cx="9790113" cy="823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ЕДСОВЕТЫ\Информационная культура\Пробел\inf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76672"/>
            <a:ext cx="1616968" cy="16169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532037"/>
            <a:ext cx="8316416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 smtClean="0">
                <a:solidFill>
                  <a:srgbClr val="FF0000"/>
                </a:solidFill>
                <a:latin typeface="Segoe Print" pitchFamily="2" charset="0"/>
              </a:rPr>
              <a:t>Пробе́л</a:t>
            </a:r>
            <a:r>
              <a:rPr lang="ru-RU" sz="4000" dirty="0" smtClean="0"/>
              <a:t> — </a:t>
            </a:r>
            <a:r>
              <a:rPr lang="ru-RU" sz="4000" dirty="0" smtClean="0">
                <a:solidFill>
                  <a:srgbClr val="FF0000"/>
                </a:solidFill>
              </a:rPr>
              <a:t>символ</a:t>
            </a:r>
            <a:r>
              <a:rPr lang="ru-RU" sz="4000" dirty="0" smtClean="0"/>
              <a:t>, обозначающий границы слов (</a:t>
            </a:r>
            <a:r>
              <a:rPr lang="ru-RU" sz="4000" i="1" dirty="0" smtClean="0"/>
              <a:t>интервал между буквами</a:t>
            </a:r>
            <a:r>
              <a:rPr lang="ru-RU" sz="4000" dirty="0" smtClean="0"/>
              <a:t>) во многих системах письменности. </a:t>
            </a:r>
            <a:endParaRPr lang="en-US" sz="4000" dirty="0" smtClean="0"/>
          </a:p>
          <a:p>
            <a:pPr marL="0" indent="0">
              <a:buNone/>
            </a:pPr>
            <a:r>
              <a:rPr lang="ru-RU" sz="3600" dirty="0" smtClean="0"/>
              <a:t>Функционально пробел принадлежит </a:t>
            </a:r>
            <a:br>
              <a:rPr lang="ru-RU" sz="3600" dirty="0" smtClean="0"/>
            </a:br>
            <a:r>
              <a:rPr lang="ru-RU" sz="3600" dirty="0" smtClean="0"/>
              <a:t>к знакам препинания.</a:t>
            </a:r>
          </a:p>
          <a:p>
            <a:pPr algn="just">
              <a:buNone/>
            </a:pPr>
            <a:endParaRPr lang="ru-RU" sz="4000" dirty="0"/>
          </a:p>
        </p:txBody>
      </p:sp>
      <p:pic>
        <p:nvPicPr>
          <p:cNvPr id="2052" name="Picture 4" descr="C:\Users\User\Desktop\ПЕДСОВЕТЫ\Информационная культура\Пробел\википедия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548680"/>
            <a:ext cx="1308100" cy="1320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ПЕДСОВЕТЫ\Информационная культура\Пробел\inf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76672"/>
            <a:ext cx="1616968" cy="16169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532037"/>
            <a:ext cx="8316416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  <a:latin typeface="Segoe Print" pitchFamily="2" charset="0"/>
              </a:rPr>
              <a:t>Символ (</a:t>
            </a:r>
            <a:r>
              <a:rPr lang="ru-RU" sz="4000" dirty="0" smtClean="0">
                <a:solidFill>
                  <a:srgbClr val="0070C0"/>
                </a:solidFill>
                <a:latin typeface="Segoe Print" pitchFamily="2" charset="0"/>
              </a:rPr>
              <a:t>из греч. </a:t>
            </a:r>
            <a:r>
              <a:rPr lang="ru-RU" sz="4000" dirty="0" err="1" smtClean="0">
                <a:solidFill>
                  <a:srgbClr val="0070C0"/>
                </a:solidFill>
                <a:latin typeface="Segoe Print" pitchFamily="2" charset="0"/>
              </a:rPr>
              <a:t>σύμβολον</a:t>
            </a:r>
            <a:r>
              <a:rPr lang="ru-RU" sz="4000" dirty="0" smtClean="0">
                <a:solidFill>
                  <a:srgbClr val="FF0000"/>
                </a:solidFill>
                <a:latin typeface="Segoe Print" pitchFamily="2" charset="0"/>
              </a:rPr>
              <a:t>) </a:t>
            </a:r>
            <a:r>
              <a:rPr lang="ru-RU" sz="4000" dirty="0" smtClean="0"/>
              <a:t>— это знак, изображение какой-нибудь вещи или животного для обозначения качества предмета; условный знак каких-либо понятий, идей, явлений.</a:t>
            </a:r>
            <a:endParaRPr lang="ru-RU" sz="4000" dirty="0"/>
          </a:p>
        </p:txBody>
      </p:sp>
      <p:pic>
        <p:nvPicPr>
          <p:cNvPr id="2052" name="Picture 4" descr="C:\Users\User\Desktop\ПЕДСОВЕТЫ\Информационная культура\Пробел\википедия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548680"/>
            <a:ext cx="1308100" cy="1320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Музыка\lud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3789666"/>
            <a:ext cx="3936640" cy="29517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460432" cy="39212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Появившись в Древней Греции </a:t>
            </a:r>
            <a:r>
              <a:rPr lang="ru-RU" sz="4000" i="1" dirty="0" smtClean="0">
                <a:solidFill>
                  <a:srgbClr val="FF0000"/>
                </a:solidFill>
              </a:rPr>
              <a:t>символ</a:t>
            </a:r>
            <a:r>
              <a:rPr lang="ru-RU" sz="4000" dirty="0" smtClean="0"/>
              <a:t> первоначально обозначал вещественный знак, имевший тайный смысл для группы лиц, объединенных вокруг </a:t>
            </a:r>
            <a:br>
              <a:rPr lang="ru-RU" sz="4000" dirty="0" smtClean="0"/>
            </a:br>
            <a:r>
              <a:rPr lang="ru-RU" sz="4000" dirty="0" smtClean="0"/>
              <a:t>какого-нибудь культа. </a:t>
            </a:r>
            <a:endParaRPr lang="ru-RU" sz="4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shutterstock_96190871-Key-sphere.png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00600"/>
            <a:ext cx="8460432" cy="17728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/>
              <a:t>Умбрийское</a:t>
            </a:r>
            <a:r>
              <a:rPr lang="ru-RU" dirty="0" smtClean="0"/>
              <a:t> письмо (III в. до н.э.). </a:t>
            </a:r>
            <a:br>
              <a:rPr lang="ru-RU" dirty="0" smtClean="0"/>
            </a:br>
            <a:r>
              <a:rPr lang="ru-RU" dirty="0" smtClean="0"/>
              <a:t>Вместо пробелов используется «двоеточие».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История пробела: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pic>
        <p:nvPicPr>
          <p:cNvPr id="17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051721" y="1124744"/>
            <a:ext cx="5403482" cy="4032449"/>
            <a:chOff x="2051721" y="1124744"/>
            <a:chExt cx="5403482" cy="403244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5400000">
              <a:off x="2737237" y="439228"/>
              <a:ext cx="4032449" cy="540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6964" y="1916832"/>
              <a:ext cx="3631260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Рисунок 20" descr="shutterstock_96190871-Key-sphere.png"/>
            <p:cNvPicPr>
              <a:picLocks noChangeAspect="1"/>
            </p:cNvPicPr>
            <p:nvPr/>
          </p:nvPicPr>
          <p:blipFill>
            <a:blip r:embed="rId6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221088"/>
            <a:ext cx="8460432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err="1" smtClean="0"/>
              <a:t>Фестский</a:t>
            </a:r>
            <a:r>
              <a:rPr lang="ru-RU" sz="2800" dirty="0" smtClean="0"/>
              <a:t> диск. Не расшифрован. О направлении чтения существуют два прямо противоположных мнения. Для структурирования информации используются разделительные линии и знак начала (конца?) текста - пять точек на полоске.</a:t>
            </a:r>
            <a:endParaRPr lang="ru-RU" sz="2800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История пробела: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pic>
        <p:nvPicPr>
          <p:cNvPr id="17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2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268760"/>
            <a:ext cx="293910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Рисунок 17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ormal_13019907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540568" y="4949034"/>
            <a:ext cx="1151112" cy="1504302"/>
          </a:xfrm>
          <a:prstGeom prst="rect">
            <a:avLst/>
          </a:prstGeom>
        </p:spPr>
      </p:pic>
      <p:pic>
        <p:nvPicPr>
          <p:cNvPr id="14" name="Рисунок 13" descr="normal_13019907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7992888" y="2500762"/>
            <a:ext cx="1151112" cy="15043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34678"/>
            <a:ext cx="8460432" cy="70609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DynarShadow" pitchFamily="2" charset="0"/>
              </a:rPr>
              <a:t>Пробел…</a:t>
            </a:r>
            <a:endParaRPr lang="ru-RU" sz="8000" dirty="0">
              <a:solidFill>
                <a:srgbClr val="0070C0"/>
              </a:solidFill>
              <a:latin typeface="DynarShadow" pitchFamily="2" charset="0"/>
            </a:endParaRPr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971600" y="1921407"/>
            <a:ext cx="7776864" cy="139441"/>
          </a:xfrm>
          <a:prstGeom prst="rect">
            <a:avLst/>
          </a:prstGeom>
          <a:noFill/>
        </p:spPr>
      </p:pic>
      <p:grpSp>
        <p:nvGrpSpPr>
          <p:cNvPr id="5" name="Группа 9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pic>
        <p:nvPicPr>
          <p:cNvPr id="15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971600" y="4441687"/>
            <a:ext cx="7776864" cy="13944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83568" y="2996952"/>
            <a:ext cx="846043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400" dirty="0" smtClean="0">
                <a:solidFill>
                  <a:srgbClr val="0070C0"/>
                </a:solidFill>
                <a:latin typeface="DynarShadow" pitchFamily="2" charset="0"/>
                <a:ea typeface="+mj-ea"/>
                <a:cs typeface="+mj-cs"/>
              </a:rPr>
              <a:t>«Быть или не быть…»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DynarShadow" pitchFamily="2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83568" y="5301208"/>
            <a:ext cx="828092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4400" dirty="0" smtClean="0">
                <a:solidFill>
                  <a:srgbClr val="FF0000"/>
                </a:solidFill>
                <a:latin typeface="DynarShadow" pitchFamily="2" charset="0"/>
                <a:ea typeface="+mj-ea"/>
                <a:cs typeface="+mj-cs"/>
              </a:rPr>
              <a:t>« </a:t>
            </a:r>
            <a:r>
              <a:rPr lang="en-US" sz="4400" dirty="0" smtClean="0">
                <a:solidFill>
                  <a:srgbClr val="FF0000"/>
                </a:solidFill>
                <a:latin typeface="DynarShadow" pitchFamily="2" charset="0"/>
                <a:ea typeface="+mj-ea"/>
                <a:cs typeface="+mj-cs"/>
              </a:rPr>
              <a:t>To be</a:t>
            </a:r>
            <a:r>
              <a:rPr lang="ru-RU" sz="4400" dirty="0" smtClean="0">
                <a:solidFill>
                  <a:srgbClr val="FF0000"/>
                </a:solidFill>
                <a:latin typeface="DynarShadow" pitchFamily="2" charset="0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DynarShadow" pitchFamily="2" charset="0"/>
                <a:ea typeface="+mj-ea"/>
                <a:cs typeface="+mj-cs"/>
              </a:rPr>
              <a:t>, or not to be</a:t>
            </a:r>
            <a:r>
              <a:rPr lang="ru-RU" sz="4400" dirty="0" smtClean="0">
                <a:solidFill>
                  <a:srgbClr val="FF0000"/>
                </a:solidFill>
                <a:latin typeface="DynarShadow" pitchFamily="2" charset="0"/>
                <a:ea typeface="+mj-ea"/>
                <a:cs typeface="+mj-cs"/>
              </a:rPr>
              <a:t> … 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ynarShadow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normal_13019907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7992888" y="4509120"/>
            <a:ext cx="1151112" cy="15043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460432" cy="70609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DynarShadow" pitchFamily="2" charset="0"/>
              </a:rPr>
              <a:t>Пробел ставится:</a:t>
            </a:r>
            <a:endParaRPr lang="ru-RU" sz="3600" dirty="0">
              <a:solidFill>
                <a:srgbClr val="0070C0"/>
              </a:solidFill>
              <a:latin typeface="DynarShadow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5"/>
            <a:ext cx="8460432" cy="316835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93000"/>
              <a:buFont typeface="Wingdings" pitchFamily="2" charset="2"/>
              <a:buChar char=""/>
            </a:pPr>
            <a:r>
              <a:rPr lang="ru-RU" dirty="0" smtClean="0"/>
              <a:t>После запятой, точки (в том числе и обозначающей сокращения и инициалы), точки с запятой, двоеточия, вопросительного и восклицательного знака, многоточия (кроме многоточий, начинающих предложение);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971600" y="908720"/>
            <a:ext cx="7776864" cy="1394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419843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93000"/>
            </a:pP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Труба длиной 5…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10 м.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;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Пушкин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А. С. писал: «А поэзия… должна быть глуповата.»</a:t>
            </a: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; </a:t>
            </a:r>
            <a:b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Gabriola" pitchFamily="82" charset="0"/>
              </a:rPr>
              <a:t>  </a:t>
            </a:r>
            <a:r>
              <a:rPr lang="ru-RU" sz="3200" dirty="0" smtClean="0">
                <a:solidFill>
                  <a:schemeClr val="tx2"/>
                </a:solidFill>
                <a:latin typeface="Gabriola" pitchFamily="82" charset="0"/>
              </a:rPr>
              <a:t>…Прошла ночь и первые лучи солнца заиграли на макушках деревьев.</a:t>
            </a:r>
          </a:p>
          <a:p>
            <a:pPr>
              <a:buClr>
                <a:srgbClr val="FF0000"/>
              </a:buClr>
              <a:buSzPct val="93000"/>
            </a:pPr>
            <a:endParaRPr lang="ru-RU" sz="3200" dirty="0" smtClean="0">
              <a:solidFill>
                <a:srgbClr val="0070C0"/>
              </a:solidFill>
              <a:latin typeface="Gabriola" pitchFamily="82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5216" y="0"/>
            <a:ext cx="656054" cy="6858000"/>
            <a:chOff x="-15216" y="0"/>
            <a:chExt cx="656054" cy="6858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400000" flipV="1">
              <a:off x="-1268380" y="4985412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16200000">
              <a:off x="-1268379" y="1268380"/>
              <a:ext cx="3140968" cy="60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shutterstock_96190871-Key-sphere.png"/>
            <p:cNvPicPr>
              <a:picLocks noChangeAspect="1"/>
            </p:cNvPicPr>
            <p:nvPr/>
          </p:nvPicPr>
          <p:blipFill>
            <a:blip r:embed="rId5" cstate="email">
              <a:grayscl/>
            </a:blip>
            <a:stretch>
              <a:fillRect/>
            </a:stretch>
          </p:blipFill>
          <p:spPr>
            <a:xfrm>
              <a:off x="-15216" y="3115894"/>
              <a:ext cx="656054" cy="656054"/>
            </a:xfrm>
            <a:prstGeom prst="rect">
              <a:avLst/>
            </a:prstGeom>
          </p:spPr>
        </p:pic>
      </p:grpSp>
      <p:pic>
        <p:nvPicPr>
          <p:cNvPr id="15" name="Picture 2" descr="C:\Users\User\Desktop\ПЕДСОВЕТЫ\Информационная культура\Пробел\линия.jpg"/>
          <p:cNvPicPr>
            <a:picLocks noChangeAspect="1" noChangeArrowheads="1"/>
          </p:cNvPicPr>
          <p:nvPr/>
        </p:nvPicPr>
        <p:blipFill>
          <a:blip r:embed="rId3"/>
          <a:srcRect t="-260000" b="-260000"/>
          <a:stretch>
            <a:fillRect/>
          </a:stretch>
        </p:blipFill>
        <p:spPr bwMode="auto">
          <a:xfrm>
            <a:off x="971600" y="4153655"/>
            <a:ext cx="7776864" cy="13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758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Birusa</vt:lpstr>
      <vt:lpstr>Barocco Initial</vt:lpstr>
      <vt:lpstr>Calibri</vt:lpstr>
      <vt:lpstr>DynarShadow</vt:lpstr>
      <vt:lpstr>Wingdings</vt:lpstr>
      <vt:lpstr>Segoe Print</vt:lpstr>
      <vt:lpstr>Gabriola</vt:lpstr>
      <vt:lpstr>Times New Roman</vt:lpstr>
      <vt:lpstr>Тема Office</vt:lpstr>
      <vt:lpstr>ИНФОРМАЦИОННАЯ  КУЛЬТУРА</vt:lpstr>
      <vt:lpstr>Информационная культура</vt:lpstr>
      <vt:lpstr>Слайд 3</vt:lpstr>
      <vt:lpstr>Слайд 4</vt:lpstr>
      <vt:lpstr>Слайд 5</vt:lpstr>
      <vt:lpstr>История пробела:</vt:lpstr>
      <vt:lpstr>История пробела:</vt:lpstr>
      <vt:lpstr>Пробел…</vt:lpstr>
      <vt:lpstr>Пробел ставится:</vt:lpstr>
      <vt:lpstr>Пробел ставится:</vt:lpstr>
      <vt:lpstr>Пробел ставится:</vt:lpstr>
      <vt:lpstr>Пробел не ставится:</vt:lpstr>
      <vt:lpstr>Пробел не ставится:</vt:lpstr>
      <vt:lpstr>Пробел не ставится:</vt:lpstr>
      <vt:lpstr>Слайд 15</vt:lpstr>
      <vt:lpstr>Непечатные символы</vt:lpstr>
      <vt:lpstr>Неразрывный пробел ставится:</vt:lpstr>
      <vt:lpstr>Неразрывный пробел ставится:</vt:lpstr>
      <vt:lpstr>Правильное написание телефонных номеров</vt:lpstr>
      <vt:lpstr>Примеры использования пробела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127</cp:revision>
  <dcterms:modified xsi:type="dcterms:W3CDTF">2014-04-05T12:58:17Z</dcterms:modified>
</cp:coreProperties>
</file>