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74" r:id="rId13"/>
    <p:sldId id="267" r:id="rId14"/>
    <p:sldId id="272" r:id="rId15"/>
    <p:sldId id="273" r:id="rId16"/>
    <p:sldId id="268" r:id="rId17"/>
    <p:sldId id="269" r:id="rId18"/>
    <p:sldId id="27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5331" autoAdjust="0"/>
  </p:normalViewPr>
  <p:slideViewPr>
    <p:cSldViewPr>
      <p:cViewPr>
        <p:scale>
          <a:sx n="40" d="100"/>
          <a:sy n="40" d="100"/>
        </p:scale>
        <p:origin x="-1386" y="-7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59F5D6-4D0E-47A5-A487-E99B302E484D}" type="datetimeFigureOut">
              <a:rPr lang="ru-RU" smtClean="0"/>
              <a:t>08.07.2015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E9ADCD-8808-4B8D-9928-9FBB37DE07A2}" type="slidenum">
              <a:rPr lang="ru-RU" smtClean="0"/>
              <a:t>‹#›</a:t>
            </a:fld>
            <a:endParaRPr lang="ru-RU"/>
          </a:p>
        </p:txBody>
      </p:sp>
    </p:spTree>
    <p:extLst>
      <p:ext uri="{BB962C8B-B14F-4D97-AF65-F5344CB8AC3E}">
        <p14:creationId xmlns:p14="http://schemas.microsoft.com/office/powerpoint/2010/main" val="3219815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CEE3C1-223C-456D-9934-0BFDE7F41B51}" type="datetimeFigureOut">
              <a:rPr lang="ru-RU" smtClean="0"/>
              <a:t>08.07.2015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DF9D3D-4A87-4057-BE17-E2BF457627E0}" type="slidenum">
              <a:rPr lang="ru-RU" smtClean="0"/>
              <a:t>‹#›</a:t>
            </a:fld>
            <a:endParaRPr lang="ru-RU"/>
          </a:p>
        </p:txBody>
      </p:sp>
    </p:spTree>
    <p:extLst>
      <p:ext uri="{BB962C8B-B14F-4D97-AF65-F5344CB8AC3E}">
        <p14:creationId xmlns:p14="http://schemas.microsoft.com/office/powerpoint/2010/main" val="4242113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DF9D3D-4A87-4057-BE17-E2BF457627E0}" type="slidenum">
              <a:rPr lang="ru-RU" smtClean="0"/>
              <a:t>4</a:t>
            </a:fld>
            <a:endParaRPr lang="ru-RU"/>
          </a:p>
        </p:txBody>
      </p:sp>
    </p:spTree>
    <p:extLst>
      <p:ext uri="{BB962C8B-B14F-4D97-AF65-F5344CB8AC3E}">
        <p14:creationId xmlns:p14="http://schemas.microsoft.com/office/powerpoint/2010/main" val="332517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DF9D3D-4A87-4057-BE17-E2BF457627E0}" type="slidenum">
              <a:rPr lang="ru-RU" smtClean="0"/>
              <a:t>8</a:t>
            </a:fld>
            <a:endParaRPr lang="ru-RU"/>
          </a:p>
        </p:txBody>
      </p:sp>
    </p:spTree>
    <p:extLst>
      <p:ext uri="{BB962C8B-B14F-4D97-AF65-F5344CB8AC3E}">
        <p14:creationId xmlns:p14="http://schemas.microsoft.com/office/powerpoint/2010/main" val="20487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outerShdw blurRad="50800" dist="38100" dir="5400000" sx="1000" sy="1000" algn="t" rotWithShape="0">
              <a:prstClr val="black">
                <a:alpha val="36000"/>
              </a:prstClr>
            </a:outerShdw>
          </a:effectLst>
        </p:spPr>
        <p:txBody>
          <a:bodyPr>
            <a:scene3d>
              <a:camera prst="perspectiveRelaxedModerately"/>
              <a:lightRig rig="flat" dir="tl">
                <a:rot lat="0" lon="0" rev="6600000"/>
              </a:lightRig>
            </a:scene3d>
            <a:sp3d extrusionH="25400" contourW="8890">
              <a:bevelT w="38100" h="31750"/>
              <a:contourClr>
                <a:schemeClr val="accent2">
                  <a:shade val="75000"/>
                </a:schemeClr>
              </a:contourClr>
            </a:sp3d>
          </a:bodyPr>
          <a:lstStyle>
            <a:lvl1pPr>
              <a:defRPr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5400000" algn="t" rotWithShape="0">
                    <a:prstClr val="black">
                      <a:alpha val="40000"/>
                    </a:prstClr>
                  </a:outerShdw>
                </a:effectLst>
              </a:defRPr>
            </a:lvl1pPr>
          </a:lstStyle>
          <a:p>
            <a:r>
              <a:rPr lang="ru-RU" dirty="0" smtClean="0"/>
              <a:t>Образец заголовка</a:t>
            </a:r>
            <a:endParaRPr lang="ru-RU" dirty="0"/>
          </a:p>
        </p:txBody>
      </p:sp>
      <p:sp>
        <p:nvSpPr>
          <p:cNvPr id="4" name="Дата 3"/>
          <p:cNvSpPr>
            <a:spLocks noGrp="1"/>
          </p:cNvSpPr>
          <p:nvPr>
            <p:ph type="dt" sz="half" idx="10"/>
          </p:nvPr>
        </p:nvSpPr>
        <p:spPr/>
        <p:txBody>
          <a:bodyPr/>
          <a:lstStyle/>
          <a:p>
            <a:fld id="{B4C71EC6-210F-42DE-9C53-41977AD35B3D}" type="datetimeFigureOut">
              <a:rPr lang="ru-RU" smtClean="0"/>
              <a:t>08.07.2015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08.07.2015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08.07.2015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08.07.2015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08.07.2015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F:\abtsract_tunnel-wide.jpg"/>
          <p:cNvPicPr>
            <a:picLocks noChangeAspect="1" noChangeArrowheads="1"/>
          </p:cNvPicPr>
          <p:nvPr userDrawn="1"/>
        </p:nvPicPr>
        <p:blipFill rotWithShape="1">
          <a:blip r:embed="rId13" cstate="email">
            <a:extLst>
              <a:ext uri="{28A0092B-C50C-407E-A947-70E740481C1C}">
                <a14:useLocalDpi xmlns:a14="http://schemas.microsoft.com/office/drawing/2010/main"/>
              </a:ext>
            </a:extLst>
          </a:blip>
          <a:srcRect t="-1" b="-1"/>
          <a:stretch/>
        </p:blipFill>
        <p:spPr bwMode="auto">
          <a:xfrm>
            <a:off x="0" y="0"/>
            <a:ext cx="9144000" cy="6885452"/>
          </a:xfrm>
          <a:prstGeom prst="rect">
            <a:avLst/>
          </a:prstGeom>
          <a:gradFill>
            <a:gsLst>
              <a:gs pos="0">
                <a:schemeClr val="tx2">
                  <a:lumMod val="50000"/>
                  <a:alpha val="58000"/>
                </a:schemeClr>
              </a:gs>
              <a:gs pos="83000">
                <a:srgbClr val="FF0000">
                  <a:alpha val="61000"/>
                </a:srgbClr>
              </a:gs>
              <a:gs pos="99000">
                <a:schemeClr val="tx2">
                  <a:lumMod val="50000"/>
                  <a:alpha val="55000"/>
                </a:schemeClr>
              </a:gs>
              <a:gs pos="45000">
                <a:srgbClr val="FF0000">
                  <a:alpha val="55000"/>
                </a:srgbClr>
              </a:gs>
            </a:gsLst>
            <a:lin ang="0" scaled="1"/>
          </a:gradFill>
        </p:spPr>
      </p:pic>
      <p:sp>
        <p:nvSpPr>
          <p:cNvPr id="2" name="Заголовок 1"/>
          <p:cNvSpPr>
            <a:spLocks noGrp="1"/>
          </p:cNvSpPr>
          <p:nvPr>
            <p:ph type="title"/>
          </p:nvPr>
        </p:nvSpPr>
        <p:spPr>
          <a:xfrm>
            <a:off x="467544" y="0"/>
            <a:ext cx="8229600" cy="548680"/>
          </a:xfrm>
          <a:prstGeom prst="rect">
            <a:avLst/>
          </a:prstGeom>
        </p:spPr>
        <p:txBody>
          <a:bodyPr vert="horz" lIns="91440" tIns="45720" rIns="91440" bIns="45720" rtlCol="0" anchor="ctr">
            <a:normAutofit/>
          </a:bodyPr>
          <a:lstStyle/>
          <a:p>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08.07.2015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hyperlink" Target="http://vk.com/club19505894" TargetMode="External"/><Relationship Id="rId3" Type="http://schemas.openxmlformats.org/officeDocument/2006/relationships/hyperlink" Target="http://www.repetitor3d.ru/" TargetMode="External"/><Relationship Id="rId7" Type="http://schemas.openxmlformats.org/officeDocument/2006/relationships/hyperlink" Target="http://www.3dliga.ru/" TargetMode="External"/><Relationship Id="rId2" Type="http://schemas.openxmlformats.org/officeDocument/2006/relationships/hyperlink" Target="https://ru.wikipedia.org/" TargetMode="External"/><Relationship Id="rId1" Type="http://schemas.openxmlformats.org/officeDocument/2006/relationships/slideLayout" Target="../slideLayouts/slideLayout2.xml"/><Relationship Id="rId6" Type="http://schemas.openxmlformats.org/officeDocument/2006/relationships/hyperlink" Target="http://www.ttuhive.com/" TargetMode="External"/><Relationship Id="rId5" Type="http://schemas.openxmlformats.org/officeDocument/2006/relationships/hyperlink" Target="http://www.game-ready-free.com/" TargetMode="External"/><Relationship Id="rId10" Type="http://schemas.openxmlformats.org/officeDocument/2006/relationships/slide" Target="slide2.xml"/><Relationship Id="rId4" Type="http://schemas.openxmlformats.org/officeDocument/2006/relationships/hyperlink" Target="http://www.pikabu.ru/" TargetMode="External"/><Relationship Id="rId9" Type="http://schemas.openxmlformats.org/officeDocument/2006/relationships/hyperlink" Target="http://www.google.com/"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4.xml"/><Relationship Id="rId7"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8.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2.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661249"/>
            <a:ext cx="9144000" cy="1224136"/>
          </a:xfrm>
          <a:gradFill>
            <a:gsLst>
              <a:gs pos="0">
                <a:schemeClr val="tx2">
                  <a:lumMod val="50000"/>
                  <a:alpha val="70000"/>
                </a:schemeClr>
              </a:gs>
              <a:gs pos="100000">
                <a:srgbClr val="FF0000">
                  <a:alpha val="76000"/>
                </a:srgbClr>
              </a:gs>
            </a:gsLst>
            <a:lin ang="0" scaled="1"/>
          </a:gradFill>
        </p:spPr>
        <p:txBody>
          <a:bodyPr>
            <a:normAutofit/>
          </a:bodyPr>
          <a:lstStyle/>
          <a:p>
            <a:pPr algn="r"/>
            <a:r>
              <a:rPr lang="ru-RU" sz="2000" b="1" dirty="0" smtClean="0">
                <a:solidFill>
                  <a:schemeClr val="bg1"/>
                </a:solidFill>
              </a:rPr>
              <a:t>Автор проекта</a:t>
            </a:r>
            <a:r>
              <a:rPr lang="en-US" sz="2000" b="1" dirty="0" smtClean="0">
                <a:solidFill>
                  <a:schemeClr val="bg1"/>
                </a:solidFill>
              </a:rPr>
              <a:t>:</a:t>
            </a:r>
            <a:r>
              <a:rPr lang="ru-RU" sz="2000" b="1" dirty="0" smtClean="0">
                <a:solidFill>
                  <a:schemeClr val="bg1"/>
                </a:solidFill>
              </a:rPr>
              <a:t> </a:t>
            </a:r>
            <a:r>
              <a:rPr lang="ru-RU" sz="2000" b="1" dirty="0" err="1" smtClean="0">
                <a:solidFill>
                  <a:schemeClr val="bg1"/>
                </a:solidFill>
              </a:rPr>
              <a:t>Бянкин</a:t>
            </a:r>
            <a:r>
              <a:rPr lang="ru-RU" sz="2000" b="1" dirty="0" smtClean="0">
                <a:solidFill>
                  <a:schemeClr val="bg1"/>
                </a:solidFill>
              </a:rPr>
              <a:t> Егор, 11А класс,</a:t>
            </a:r>
          </a:p>
          <a:p>
            <a:pPr algn="r"/>
            <a:r>
              <a:rPr lang="ru-RU" sz="2000" b="1" dirty="0" smtClean="0">
                <a:solidFill>
                  <a:schemeClr val="bg1"/>
                </a:solidFill>
              </a:rPr>
              <a:t>МБОУ «Лицей № 2», г. Нижневартовск</a:t>
            </a:r>
          </a:p>
          <a:p>
            <a:pPr algn="r"/>
            <a:r>
              <a:rPr lang="ru-RU" sz="2000" b="1" dirty="0" smtClean="0">
                <a:solidFill>
                  <a:schemeClr val="bg1"/>
                </a:solidFill>
              </a:rPr>
              <a:t>07.05.2015</a:t>
            </a:r>
          </a:p>
          <a:p>
            <a:endParaRPr lang="ru-RU" sz="2400" dirty="0">
              <a:solidFill>
                <a:schemeClr val="bg1"/>
              </a:solidFill>
            </a:endParaRPr>
          </a:p>
        </p:txBody>
      </p:sp>
      <p:sp>
        <p:nvSpPr>
          <p:cNvPr id="4" name="Прямоугольник 3"/>
          <p:cNvSpPr/>
          <p:nvPr/>
        </p:nvSpPr>
        <p:spPr>
          <a:xfrm rot="650391">
            <a:off x="941651" y="3681028"/>
            <a:ext cx="8567432" cy="1260140"/>
          </a:xfrm>
          <a:prstGeom prst="rect">
            <a:avLst/>
          </a:prstGeom>
          <a:noFill/>
          <a:effectLst>
            <a:outerShdw blurRad="50800" dist="38100" dir="13500000" algn="br" rotWithShape="0">
              <a:prstClr val="black">
                <a:alpha val="40000"/>
              </a:prstClr>
            </a:outerShdw>
          </a:effectLst>
          <a:scene3d>
            <a:camera prst="perspectiveHeroicExtremeLeftFacing"/>
            <a:lightRig rig="glow" dir="tl">
              <a:rot lat="0" lon="0" rev="5400000"/>
            </a:lightRig>
          </a:scene3d>
          <a:sp3d>
            <a:bevelT/>
          </a:sp3d>
        </p:spPr>
        <p:txBody>
          <a:bodyPr wrap="squar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-графика</a:t>
            </a: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сегодняшний день</a:t>
            </a:r>
          </a:p>
        </p:txBody>
      </p:sp>
    </p:spTree>
    <p:extLst>
      <p:ext uri="{BB962C8B-B14F-4D97-AF65-F5344CB8AC3E}">
        <p14:creationId xmlns:p14="http://schemas.microsoft.com/office/powerpoint/2010/main" val="25587465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79512" y="764704"/>
            <a:ext cx="8856984" cy="6093296"/>
          </a:xfrm>
          <a:gradFill flip="none" rotWithShape="1">
            <a:gsLst>
              <a:gs pos="25000">
                <a:schemeClr val="tx2">
                  <a:lumMod val="50000"/>
                  <a:alpha val="58000"/>
                </a:schemeClr>
              </a:gs>
              <a:gs pos="100000">
                <a:srgbClr val="FF0000">
                  <a:alpha val="55000"/>
                </a:srgbClr>
              </a:gs>
            </a:gsLst>
            <a:lin ang="0" scaled="1"/>
            <a:tileRect/>
          </a:gradFill>
        </p:spPr>
        <p:txBody>
          <a:bodyPr vert="horz" lIns="91440" tIns="45720" rIns="91440" bIns="45720" rtlCol="0">
            <a:noAutofit/>
          </a:bodyPr>
          <a:lstStyle/>
          <a:p>
            <a:pPr marL="0" indent="0">
              <a:buNone/>
            </a:pPr>
            <a:r>
              <a:rPr lang="ru-RU" sz="1400" b="1" dirty="0"/>
              <a:t>Н</a:t>
            </a:r>
            <a:r>
              <a:rPr lang="ru-RU" sz="1050" b="1" dirty="0"/>
              <a:t>а этом этапе математическая (векторная) пространственная модель превращается в плоскую (растровую) картинку. Если требуется создать фильм, то </a:t>
            </a:r>
            <a:r>
              <a:rPr lang="ru-RU" sz="1050" b="1" dirty="0" err="1"/>
              <a:t>рендерится</a:t>
            </a:r>
            <a:r>
              <a:rPr lang="ru-RU" sz="1050" b="1" dirty="0"/>
              <a:t> последовательность таких картинок — кадров. Как структура данных, изображение на экране представлено матрицей точек, где каждая точка определена, по крайней мере, тремя числами: интенсивностью красного, синего и зелёного цвета. Таким образом рендеринг преобразует трёхмерную векторную структуру данных в плоскую матрицу пикселов. Этот шаг часто требует очень сложных вычислений, особенно если требуется создать иллюзию реальности. Самый простой вид рендеринга — это построить контуры моделей на экране компьютера с помощью проекции, как показано выше. Обычно этого недостаточно, и нужно создать иллюзию материалов, из которых изготовлены объекты, а также рассчитать искажения этих объектов за счёт прозрачных сред (например, жидкости в стакане).</a:t>
            </a:r>
          </a:p>
          <a:p>
            <a:pPr marL="0" indent="0">
              <a:buNone/>
            </a:pPr>
            <a:r>
              <a:rPr lang="ru-RU" sz="1050" b="1" dirty="0"/>
              <a:t>Существует несколько технологий рендеринга, часто комбинируемых вместе. Например:</a:t>
            </a:r>
            <a:r>
              <a:rPr lang="en-US" sz="1050" b="1" dirty="0"/>
              <a:t> </a:t>
            </a:r>
            <a:r>
              <a:rPr lang="ru-RU" sz="1050" b="1" dirty="0"/>
              <a:t>Z-буфер (используется в </a:t>
            </a:r>
            <a:r>
              <a:rPr lang="ru-RU" sz="1050" b="1" dirty="0" err="1"/>
              <a:t>OpenGL</a:t>
            </a:r>
            <a:r>
              <a:rPr lang="ru-RU" sz="1050" b="1" dirty="0"/>
              <a:t> и </a:t>
            </a:r>
            <a:r>
              <a:rPr lang="ru-RU" sz="1050" b="1" dirty="0" err="1"/>
              <a:t>DirectX</a:t>
            </a:r>
            <a:r>
              <a:rPr lang="ru-RU" sz="1050" b="1" dirty="0"/>
              <a:t> 10);</a:t>
            </a:r>
          </a:p>
          <a:p>
            <a:pPr marL="0" indent="0">
              <a:buNone/>
            </a:pPr>
            <a:r>
              <a:rPr lang="ru-RU" sz="1400" b="1" dirty="0" err="1"/>
              <a:t>С</a:t>
            </a:r>
            <a:r>
              <a:rPr lang="ru-RU" sz="1200" b="1" dirty="0" err="1"/>
              <a:t>канлайн</a:t>
            </a:r>
            <a:r>
              <a:rPr lang="ru-RU" sz="1200" b="1" dirty="0"/>
              <a:t> (</a:t>
            </a:r>
            <a:r>
              <a:rPr lang="ru-RU" sz="1200" b="1" dirty="0" err="1"/>
              <a:t>scanline</a:t>
            </a:r>
            <a:r>
              <a:rPr lang="ru-RU" sz="1200" b="1" dirty="0"/>
              <a:t>)</a:t>
            </a:r>
            <a:r>
              <a:rPr lang="ru-RU" sz="1050" b="1" dirty="0"/>
              <a:t> — он же </a:t>
            </a:r>
            <a:r>
              <a:rPr lang="ru-RU" sz="1050" b="1" dirty="0" err="1"/>
              <a:t>Ray</a:t>
            </a:r>
            <a:r>
              <a:rPr lang="ru-RU" sz="1050" b="1" dirty="0"/>
              <a:t> </a:t>
            </a:r>
            <a:r>
              <a:rPr lang="ru-RU" sz="1050" b="1" dirty="0" err="1"/>
              <a:t>casting</a:t>
            </a:r>
            <a:r>
              <a:rPr lang="ru-RU" sz="1050" b="1" dirty="0"/>
              <a:t> («бросание луча», упрощенный алгоритм обратной трассировки лучей) — расчёт цвета каждой точки картинки построением луча из точки зрения наблюдателя через воображаемое отверстие в экране на месте этого пиксела «в сцену» до пересечения с первой поверхностью. Цвет пиксела будет таким же, как цвет этой поверхности (иногда с учётом освещения и т. д.);</a:t>
            </a:r>
          </a:p>
          <a:p>
            <a:pPr marL="0" indent="0">
              <a:buNone/>
            </a:pPr>
            <a:r>
              <a:rPr lang="ru-RU" sz="1400" b="1" dirty="0"/>
              <a:t>Т</a:t>
            </a:r>
            <a:r>
              <a:rPr lang="ru-RU" sz="1200" b="1" dirty="0"/>
              <a:t>рассировка лучей </a:t>
            </a:r>
            <a:r>
              <a:rPr lang="ru-RU" sz="1050" b="1" dirty="0"/>
              <a:t>(рейтрейсинг, англ. </a:t>
            </a:r>
            <a:r>
              <a:rPr lang="ru-RU" sz="1050" b="1" dirty="0" err="1"/>
              <a:t>raytracing</a:t>
            </a:r>
            <a:r>
              <a:rPr lang="ru-RU" sz="1050" b="1" dirty="0"/>
              <a:t>) — то же, что и </a:t>
            </a:r>
            <a:r>
              <a:rPr lang="ru-RU" sz="1050" b="1" dirty="0" err="1"/>
              <a:t>сканлайн</a:t>
            </a:r>
            <a:r>
              <a:rPr lang="ru-RU" sz="1050" b="1" dirty="0"/>
              <a:t>, но цвет пиксела уточняется за счёт построения дополнительных лучей (отражённых, преломлённых и т. д.) от точки пересечения луча взгляда. Несмотря на название, применяется только обратная трассировка лучей (то есть как раз от наблюдателя к источнику света), прямая крайне неэффективна и потребляет слишком много ресурсов для получения качественной картинки;</a:t>
            </a:r>
          </a:p>
          <a:p>
            <a:pPr marL="0" indent="0">
              <a:buNone/>
            </a:pPr>
            <a:r>
              <a:rPr lang="ru-RU" sz="1050" b="1" dirty="0"/>
              <a:t>Глобальное освещение (англ. </a:t>
            </a:r>
            <a:r>
              <a:rPr lang="ru-RU" sz="1050" b="1" dirty="0" err="1"/>
              <a:t>global</a:t>
            </a:r>
            <a:r>
              <a:rPr lang="ru-RU" sz="1050" b="1" dirty="0"/>
              <a:t> </a:t>
            </a:r>
            <a:r>
              <a:rPr lang="ru-RU" sz="1050" b="1" dirty="0" err="1"/>
              <a:t>illumination</a:t>
            </a:r>
            <a:r>
              <a:rPr lang="ru-RU" sz="1050" b="1" dirty="0"/>
              <a:t>, </a:t>
            </a:r>
            <a:r>
              <a:rPr lang="ru-RU" sz="1050" b="1" dirty="0" err="1"/>
              <a:t>radiosity</a:t>
            </a:r>
            <a:r>
              <a:rPr lang="ru-RU" sz="1050" b="1" dirty="0"/>
              <a:t>) — расчёт взаимодействия поверхностей и сред в видимом спектре излучения с помощью интегральных уравнений.</a:t>
            </a:r>
          </a:p>
          <a:p>
            <a:pPr marL="0" indent="0">
              <a:buNone/>
            </a:pPr>
            <a:r>
              <a:rPr lang="ru-RU" sz="1200" b="1" dirty="0"/>
              <a:t>Г</a:t>
            </a:r>
            <a:r>
              <a:rPr lang="ru-RU" sz="1050" b="1" dirty="0"/>
              <a:t>рань между алгоритмами трассировки лучей в настоящее время практически стёрлась. Так, в 3D </a:t>
            </a:r>
            <a:r>
              <a:rPr lang="ru-RU" sz="1050" b="1" dirty="0" err="1"/>
              <a:t>Studio</a:t>
            </a:r>
            <a:r>
              <a:rPr lang="ru-RU" sz="1050" b="1" dirty="0"/>
              <a:t> </a:t>
            </a:r>
            <a:r>
              <a:rPr lang="ru-RU" sz="1050" b="1" dirty="0" err="1"/>
              <a:t>Max</a:t>
            </a:r>
            <a:r>
              <a:rPr lang="ru-RU" sz="1050" b="1" dirty="0"/>
              <a:t> стандартный визуализатор называется </a:t>
            </a:r>
            <a:r>
              <a:rPr lang="ru-RU" sz="1050" b="1" dirty="0" err="1"/>
              <a:t>Default</a:t>
            </a:r>
            <a:r>
              <a:rPr lang="ru-RU" sz="1050" b="1" dirty="0"/>
              <a:t> </a:t>
            </a:r>
            <a:r>
              <a:rPr lang="ru-RU" sz="1050" b="1" dirty="0" err="1"/>
              <a:t>scanline</a:t>
            </a:r>
            <a:r>
              <a:rPr lang="ru-RU" sz="1050" b="1" dirty="0"/>
              <a:t> </a:t>
            </a:r>
            <a:r>
              <a:rPr lang="ru-RU" sz="1050" b="1" dirty="0" err="1"/>
              <a:t>renderer</a:t>
            </a:r>
            <a:r>
              <a:rPr lang="ru-RU" sz="1050" b="1" dirty="0"/>
              <a:t>, но он считает не только вклад диффузного, отражённого и собственного (цвета </a:t>
            </a:r>
            <a:r>
              <a:rPr lang="ru-RU" sz="1050" b="1" dirty="0" err="1"/>
              <a:t>самосвечения</a:t>
            </a:r>
            <a:r>
              <a:rPr lang="ru-RU" sz="1050" b="1" dirty="0"/>
              <a:t>) света, но и сглаженные тени. По этой причине чаще понятие </a:t>
            </a:r>
            <a:r>
              <a:rPr lang="ru-RU" sz="1050" b="1" dirty="0" err="1"/>
              <a:t>Raycasting</a:t>
            </a:r>
            <a:r>
              <a:rPr lang="ru-RU" sz="1050" b="1" dirty="0"/>
              <a:t> относится к обратной трассировке лучей, а </a:t>
            </a:r>
            <a:r>
              <a:rPr lang="ru-RU" sz="1050" b="1" dirty="0" err="1"/>
              <a:t>Raytracing</a:t>
            </a:r>
            <a:r>
              <a:rPr lang="ru-RU" sz="1050" b="1" dirty="0"/>
              <a:t> — к прямой.</a:t>
            </a:r>
          </a:p>
          <a:p>
            <a:pPr marL="0" indent="0">
              <a:buNone/>
            </a:pPr>
            <a:r>
              <a:rPr lang="ru-RU" sz="1400" b="1" dirty="0"/>
              <a:t>Н</a:t>
            </a:r>
            <a:r>
              <a:rPr lang="ru-RU" sz="1050" b="1" dirty="0"/>
              <a:t>аиболее популярными системами рендеринга </a:t>
            </a:r>
            <a:r>
              <a:rPr lang="ru-RU" sz="1050" b="1" dirty="0" smtClean="0"/>
              <a:t>являются: </a:t>
            </a:r>
            <a:r>
              <a:rPr lang="ru-RU" sz="1050" b="1" dirty="0" err="1" smtClean="0"/>
              <a:t>PhotoRealistic</a:t>
            </a:r>
            <a:r>
              <a:rPr lang="ru-RU" sz="1050" b="1" dirty="0"/>
              <a:t> </a:t>
            </a:r>
            <a:r>
              <a:rPr lang="ru-RU" sz="1050" b="1" dirty="0" err="1"/>
              <a:t>RenderMan</a:t>
            </a:r>
            <a:r>
              <a:rPr lang="ru-RU" sz="1050" b="1" dirty="0"/>
              <a:t> (</a:t>
            </a:r>
            <a:r>
              <a:rPr lang="ru-RU" sz="1050" b="1" dirty="0" err="1"/>
              <a:t>PRMan</a:t>
            </a:r>
            <a:r>
              <a:rPr lang="ru-RU" sz="1050" b="1" dirty="0"/>
              <a:t>)</a:t>
            </a:r>
            <a:r>
              <a:rPr lang="en-US" sz="1050" b="1" dirty="0"/>
              <a:t>;</a:t>
            </a:r>
            <a:r>
              <a:rPr lang="ru-RU" sz="1050" b="1" dirty="0"/>
              <a:t> </a:t>
            </a:r>
            <a:r>
              <a:rPr lang="ru-RU" sz="1050" b="1" dirty="0" err="1"/>
              <a:t>mental</a:t>
            </a:r>
            <a:r>
              <a:rPr lang="ru-RU" sz="1050" b="1" dirty="0"/>
              <a:t> </a:t>
            </a:r>
            <a:r>
              <a:rPr lang="ru-RU" sz="1050" b="1" dirty="0" err="1"/>
              <a:t>ray</a:t>
            </a:r>
            <a:r>
              <a:rPr lang="en-US" sz="1050" b="1" dirty="0"/>
              <a:t>;</a:t>
            </a:r>
            <a:r>
              <a:rPr lang="ru-RU" sz="1050" b="1" dirty="0"/>
              <a:t> V-</a:t>
            </a:r>
            <a:r>
              <a:rPr lang="ru-RU" sz="1050" b="1" dirty="0" err="1"/>
              <a:t>Ray</a:t>
            </a:r>
            <a:r>
              <a:rPr lang="en-US" sz="1050" b="1" dirty="0"/>
              <a:t>; </a:t>
            </a:r>
            <a:r>
              <a:rPr lang="ru-RU" sz="1050" b="1" dirty="0"/>
              <a:t> </a:t>
            </a:r>
            <a:r>
              <a:rPr lang="ru-RU" sz="1050" b="1" dirty="0" err="1"/>
              <a:t>FinalRender</a:t>
            </a:r>
            <a:r>
              <a:rPr lang="en-US" sz="1050" b="1" dirty="0"/>
              <a:t>;</a:t>
            </a:r>
            <a:r>
              <a:rPr lang="ru-RU" sz="1050" b="1" dirty="0"/>
              <a:t> </a:t>
            </a:r>
            <a:r>
              <a:rPr lang="ru-RU" sz="1050" b="1" dirty="0" err="1"/>
              <a:t>Brazil</a:t>
            </a:r>
            <a:r>
              <a:rPr lang="ru-RU" sz="1050" b="1" dirty="0"/>
              <a:t> R/S</a:t>
            </a:r>
            <a:r>
              <a:rPr lang="en-US" sz="1050" b="1" dirty="0"/>
              <a:t>;</a:t>
            </a:r>
            <a:r>
              <a:rPr lang="ru-RU" sz="1050" b="1" dirty="0"/>
              <a:t> </a:t>
            </a:r>
            <a:r>
              <a:rPr lang="ru-RU" sz="1050" b="1" dirty="0" err="1"/>
              <a:t>BusyRay</a:t>
            </a:r>
            <a:r>
              <a:rPr lang="en-US" sz="1050" b="1" dirty="0"/>
              <a:t>;</a:t>
            </a:r>
            <a:r>
              <a:rPr lang="ru-RU" sz="1050" b="1" dirty="0"/>
              <a:t> </a:t>
            </a:r>
            <a:r>
              <a:rPr lang="ru-RU" sz="1050" b="1" dirty="0" err="1"/>
              <a:t>Turtle</a:t>
            </a:r>
            <a:r>
              <a:rPr lang="en-US" sz="1050" b="1" dirty="0"/>
              <a:t>;</a:t>
            </a:r>
            <a:r>
              <a:rPr lang="ru-RU" sz="1050" b="1" dirty="0"/>
              <a:t> </a:t>
            </a:r>
            <a:r>
              <a:rPr lang="ru-RU" sz="1050" b="1" dirty="0" err="1"/>
              <a:t>Maxwell</a:t>
            </a:r>
            <a:r>
              <a:rPr lang="ru-RU" sz="1050" b="1" dirty="0"/>
              <a:t> </a:t>
            </a:r>
            <a:r>
              <a:rPr lang="ru-RU" sz="1050" b="1" dirty="0" err="1"/>
              <a:t>Render</a:t>
            </a:r>
            <a:r>
              <a:rPr lang="en-US" sz="1050" b="1" dirty="0"/>
              <a:t>;</a:t>
            </a:r>
            <a:r>
              <a:rPr lang="ru-RU" sz="1050" b="1" dirty="0"/>
              <a:t> </a:t>
            </a:r>
            <a:r>
              <a:rPr lang="ru-RU" sz="1050" b="1" dirty="0" err="1"/>
              <a:t>Fryrender</a:t>
            </a:r>
            <a:r>
              <a:rPr lang="en-US" sz="1050" b="1" dirty="0"/>
              <a:t>;</a:t>
            </a:r>
            <a:r>
              <a:rPr lang="ru-RU" sz="1050" b="1" dirty="0"/>
              <a:t> </a:t>
            </a:r>
            <a:r>
              <a:rPr lang="ru-RU" sz="1050" b="1" dirty="0" err="1"/>
              <a:t>Indigo</a:t>
            </a:r>
            <a:r>
              <a:rPr lang="ru-RU" sz="1050" b="1" dirty="0"/>
              <a:t> </a:t>
            </a:r>
            <a:r>
              <a:rPr lang="ru-RU" sz="1050" b="1" dirty="0" err="1"/>
              <a:t>Renderer</a:t>
            </a:r>
            <a:r>
              <a:rPr lang="en-US" sz="1050" b="1" dirty="0"/>
              <a:t>;</a:t>
            </a:r>
            <a:r>
              <a:rPr lang="ru-RU" sz="1050" b="1" dirty="0"/>
              <a:t> </a:t>
            </a:r>
            <a:r>
              <a:rPr lang="ru-RU" sz="1050" b="1" dirty="0" err="1"/>
              <a:t>LuxRender</a:t>
            </a:r>
            <a:r>
              <a:rPr lang="en-US" sz="1050" b="1" dirty="0"/>
              <a:t>; </a:t>
            </a:r>
            <a:r>
              <a:rPr lang="ru-RU" sz="1050" b="1" dirty="0" err="1"/>
              <a:t>YafaRay</a:t>
            </a:r>
            <a:r>
              <a:rPr lang="en-US" sz="1050" b="1" dirty="0"/>
              <a:t>;</a:t>
            </a:r>
            <a:r>
              <a:rPr lang="ru-RU" sz="1050" b="1" dirty="0"/>
              <a:t> POV-</a:t>
            </a:r>
            <a:r>
              <a:rPr lang="ru-RU" sz="1050" b="1" dirty="0" err="1"/>
              <a:t>Ray</a:t>
            </a:r>
            <a:r>
              <a:rPr lang="ru-RU" sz="1050" b="1" dirty="0"/>
              <a:t>.</a:t>
            </a:r>
          </a:p>
          <a:p>
            <a:pPr marL="0" indent="0">
              <a:buNone/>
            </a:pPr>
            <a:r>
              <a:rPr lang="ru-RU" sz="1050" b="1" dirty="0"/>
              <a:t>Вследствие большого объёма однотипных вычислений рендеринг можно разбивать на потоки (распараллеливать). Поэтому для рендеринга весьма актуально использование многопроцессорных систем. В последнее время активно ведётся разработка систем рендеринга, использующих GPU вместо CPU, и уже сегодня их эффективность для таких вычислений намного выше. К таким системам относятся:</a:t>
            </a:r>
          </a:p>
          <a:p>
            <a:pPr marL="0" indent="0">
              <a:buNone/>
            </a:pPr>
            <a:r>
              <a:rPr lang="ru-RU" sz="1050" b="1" dirty="0" err="1"/>
              <a:t>Refractive</a:t>
            </a:r>
            <a:r>
              <a:rPr lang="ru-RU" sz="1050" b="1" dirty="0"/>
              <a:t> </a:t>
            </a:r>
            <a:r>
              <a:rPr lang="ru-RU" sz="1050" b="1" dirty="0" err="1"/>
              <a:t>Software</a:t>
            </a:r>
            <a:r>
              <a:rPr lang="ru-RU" sz="1050" b="1" dirty="0"/>
              <a:t> </a:t>
            </a:r>
            <a:r>
              <a:rPr lang="ru-RU" sz="1050" b="1" dirty="0" err="1"/>
              <a:t>Octane</a:t>
            </a:r>
            <a:r>
              <a:rPr lang="ru-RU" sz="1050" b="1" dirty="0"/>
              <a:t> </a:t>
            </a:r>
            <a:r>
              <a:rPr lang="ru-RU" sz="1050" b="1" dirty="0" err="1"/>
              <a:t>Rende</a:t>
            </a:r>
            <a:r>
              <a:rPr lang="en-US" sz="1050" b="1" dirty="0"/>
              <a:t>r; </a:t>
            </a:r>
            <a:r>
              <a:rPr lang="ru-RU" sz="1050" b="1" dirty="0"/>
              <a:t>AAA </a:t>
            </a:r>
            <a:r>
              <a:rPr lang="ru-RU" sz="1050" b="1" dirty="0" err="1"/>
              <a:t>studio</a:t>
            </a:r>
            <a:r>
              <a:rPr lang="ru-RU" sz="1050" b="1" dirty="0"/>
              <a:t> </a:t>
            </a:r>
            <a:r>
              <a:rPr lang="ru-RU" sz="1050" b="1" dirty="0" err="1"/>
              <a:t>FurryBall</a:t>
            </a:r>
            <a:r>
              <a:rPr lang="en-US" sz="1050" b="1" dirty="0"/>
              <a:t>; </a:t>
            </a:r>
            <a:r>
              <a:rPr lang="ru-RU" sz="1050" b="1" dirty="0" err="1"/>
              <a:t>RandomControl</a:t>
            </a:r>
            <a:r>
              <a:rPr lang="ru-RU" sz="1050" b="1" dirty="0"/>
              <a:t> ARION (гибридная)</a:t>
            </a:r>
            <a:r>
              <a:rPr lang="en-US" sz="1050" b="1" dirty="0"/>
              <a:t>; </a:t>
            </a:r>
            <a:r>
              <a:rPr lang="ru-RU" sz="1050" b="1" dirty="0" err="1"/>
              <a:t>Vray</a:t>
            </a:r>
            <a:r>
              <a:rPr lang="ru-RU" sz="1050" b="1" dirty="0"/>
              <a:t>-RT</a:t>
            </a:r>
            <a:r>
              <a:rPr lang="en-US" sz="1050" b="1" dirty="0"/>
              <a:t>; </a:t>
            </a:r>
            <a:r>
              <a:rPr lang="ru-RU" sz="1050" b="1" dirty="0" err="1"/>
              <a:t>iray</a:t>
            </a:r>
            <a:r>
              <a:rPr lang="en-US" sz="1050" b="1" dirty="0"/>
              <a:t>.</a:t>
            </a:r>
            <a:endParaRPr lang="ru-RU" sz="1050" b="1" dirty="0"/>
          </a:p>
          <a:p>
            <a:pPr marL="0" indent="0">
              <a:buNone/>
            </a:pPr>
            <a:r>
              <a:rPr lang="ru-RU" sz="1050" b="1" dirty="0"/>
              <a:t>Многие производители систем рендеринга для CPU также планируют ввести поддержку GPU (</a:t>
            </a:r>
            <a:r>
              <a:rPr lang="ru-RU" sz="1050" b="1" dirty="0" err="1"/>
              <a:t>LuxRender</a:t>
            </a:r>
            <a:r>
              <a:rPr lang="ru-RU" sz="1050" b="1" dirty="0"/>
              <a:t>, </a:t>
            </a:r>
            <a:r>
              <a:rPr lang="ru-RU" sz="1050" b="1" dirty="0" err="1"/>
              <a:t>YafaRay</a:t>
            </a:r>
            <a:r>
              <a:rPr lang="ru-RU" sz="1050" b="1" dirty="0"/>
              <a:t>, </a:t>
            </a:r>
            <a:r>
              <a:rPr lang="ru-RU" sz="1050" b="1" dirty="0" err="1"/>
              <a:t>mental</a:t>
            </a:r>
            <a:r>
              <a:rPr lang="ru-RU" sz="1050" b="1" dirty="0"/>
              <a:t> </a:t>
            </a:r>
            <a:r>
              <a:rPr lang="ru-RU" sz="1050" b="1" dirty="0" err="1"/>
              <a:t>images</a:t>
            </a:r>
            <a:r>
              <a:rPr lang="ru-RU" sz="1050" b="1" dirty="0"/>
              <a:t> </a:t>
            </a:r>
            <a:r>
              <a:rPr lang="ru-RU" sz="1050" b="1" dirty="0" err="1"/>
              <a:t>iray</a:t>
            </a:r>
            <a:r>
              <a:rPr lang="ru-RU" sz="1050" b="1" dirty="0"/>
              <a:t>).</a:t>
            </a:r>
          </a:p>
          <a:p>
            <a:pPr marL="0" indent="0">
              <a:buNone/>
            </a:pPr>
            <a:r>
              <a:rPr lang="ru-RU" sz="1050" b="1" dirty="0"/>
              <a:t>Самые передовые достижения и идеи трёхмерной графики (и компьютерной графики вообще) докладываются и </a:t>
            </a:r>
            <a:endParaRPr lang="ru-RU" sz="1050" b="1" dirty="0" smtClean="0"/>
          </a:p>
          <a:p>
            <a:pPr marL="0" indent="0">
              <a:buNone/>
            </a:pPr>
            <a:r>
              <a:rPr lang="ru-RU" sz="1050" b="1" dirty="0" smtClean="0"/>
              <a:t>обсуждаются </a:t>
            </a:r>
            <a:r>
              <a:rPr lang="ru-RU" sz="1050" b="1" dirty="0"/>
              <a:t>на ежегодном симпозиуме SIGGRAPH, традиционно проводимом в США.</a:t>
            </a:r>
          </a:p>
          <a:p>
            <a:pPr marL="0" indent="0">
              <a:buNone/>
            </a:pPr>
            <a:endParaRPr lang="ru-RU" sz="1100" b="1" dirty="0"/>
          </a:p>
        </p:txBody>
      </p:sp>
      <p:sp>
        <p:nvSpPr>
          <p:cNvPr id="4" name="Заголовок 3"/>
          <p:cNvSpPr>
            <a:spLocks noGrp="1"/>
          </p:cNvSpPr>
          <p:nvPr>
            <p:ph type="title"/>
          </p:nvPr>
        </p:nvSpPr>
        <p:spPr/>
        <p:txBody>
          <a:bodyPr>
            <a:normAutofit fontScale="90000"/>
          </a:bodyPr>
          <a:lstStyle/>
          <a:p>
            <a:r>
              <a:rPr lang="ru-RU" dirty="0" smtClean="0"/>
              <a:t>Рендеринг</a:t>
            </a:r>
            <a:endParaRPr lang="ru-RU" dirty="0"/>
          </a:p>
        </p:txBody>
      </p:sp>
      <p:sp>
        <p:nvSpPr>
          <p:cNvPr id="6" name="Стрелка влево 5">
            <a:hlinkClick r:id="rId2" action="ppaction://hlinksldjump"/>
          </p:cNvPr>
          <p:cNvSpPr/>
          <p:nvPr/>
        </p:nvSpPr>
        <p:spPr>
          <a:xfrm>
            <a:off x="8028384" y="6358805"/>
            <a:ext cx="936104" cy="432048"/>
          </a:xfrm>
          <a:prstGeom prst="leftArrow">
            <a:avLst/>
          </a:prstGeom>
          <a:solidFill>
            <a:srgbClr val="FF0000"/>
          </a:solidFill>
          <a:ln>
            <a:solidFill>
              <a:schemeClr val="tx1">
                <a:lumMod val="95000"/>
                <a:lumOff val="5000"/>
              </a:schemeClr>
            </a:solidFill>
          </a:ln>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Меню</a:t>
            </a:r>
          </a:p>
          <a:p>
            <a:pPr algn="ctr"/>
            <a:endParaRPr lang="ru-RU" sz="100" dirty="0"/>
          </a:p>
        </p:txBody>
      </p:sp>
      <p:sp>
        <p:nvSpPr>
          <p:cNvPr id="7" name="Стрелка влево 6">
            <a:hlinkClick r:id="rId3" action="ppaction://hlinksldjump"/>
          </p:cNvPr>
          <p:cNvSpPr/>
          <p:nvPr/>
        </p:nvSpPr>
        <p:spPr>
          <a:xfrm flipH="1">
            <a:off x="179512" y="6334062"/>
            <a:ext cx="1008112" cy="481533"/>
          </a:xfrm>
          <a:prstGeom prst="leftArrow">
            <a:avLst/>
          </a:prstGeom>
          <a:solidFill>
            <a:srgbClr val="FF0000"/>
          </a:solidFill>
          <a:ln>
            <a:solidFill>
              <a:schemeClr val="tx1">
                <a:lumMod val="95000"/>
                <a:lumOff val="5000"/>
              </a:schemeClr>
            </a:solid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Назад</a:t>
            </a:r>
          </a:p>
          <a:p>
            <a:pPr algn="ctr"/>
            <a:endParaRPr lang="ru-RU" sz="100" dirty="0" smtClean="0"/>
          </a:p>
          <a:p>
            <a:pPr algn="ctr"/>
            <a:endParaRPr lang="ru-RU" sz="100" dirty="0"/>
          </a:p>
        </p:txBody>
      </p:sp>
    </p:spTree>
    <p:extLst>
      <p:ext uri="{BB962C8B-B14F-4D97-AF65-F5344CB8AC3E}">
        <p14:creationId xmlns:p14="http://schemas.microsoft.com/office/powerpoint/2010/main" val="2299349635"/>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79512" y="692696"/>
            <a:ext cx="8856984" cy="6165304"/>
          </a:xfrm>
          <a:gradFill flip="none" rotWithShape="1">
            <a:gsLst>
              <a:gs pos="25000">
                <a:schemeClr val="tx2">
                  <a:lumMod val="50000"/>
                  <a:alpha val="58000"/>
                </a:schemeClr>
              </a:gs>
              <a:gs pos="100000">
                <a:srgbClr val="FF0000">
                  <a:alpha val="55000"/>
                </a:srgbClr>
              </a:gs>
            </a:gsLst>
            <a:lin ang="0" scaled="1"/>
            <a:tileRect/>
          </a:gradFill>
        </p:spPr>
        <p:txBody>
          <a:bodyPr vert="horz" lIns="91440" tIns="45720" rIns="91440" bIns="45720" rtlCol="0">
            <a:noAutofit/>
          </a:bodyPr>
          <a:lstStyle/>
          <a:p>
            <a:pPr marL="0" indent="0">
              <a:buNone/>
            </a:pPr>
            <a:r>
              <a:rPr lang="ru-RU" sz="1800" b="1" dirty="0"/>
              <a:t>3D-моделирование фотореалистичных изображений</a:t>
            </a:r>
          </a:p>
          <a:p>
            <a:pPr marL="0" indent="0">
              <a:buNone/>
            </a:pPr>
            <a:r>
              <a:rPr lang="ru-RU" sz="1200" b="1" dirty="0"/>
              <a:t>Программные пакеты, позволяющие создавать трёхмерную графику, то есть моделировать объекты виртуальной реальности и создавать на основе этих моделей изображения, очень разнообразны. Последние годы устойчивыми лидерами в этой области являются коммерческие продукты, такие, как:</a:t>
            </a:r>
            <a:r>
              <a:rPr lang="en-US" sz="1200" b="1" dirty="0"/>
              <a:t> </a:t>
            </a:r>
            <a:r>
              <a:rPr lang="ru-RU" sz="1200" b="1" dirty="0" err="1"/>
              <a:t>Autodesk</a:t>
            </a:r>
            <a:r>
              <a:rPr lang="ru-RU" sz="1200" b="1" dirty="0"/>
              <a:t> 3ds </a:t>
            </a:r>
            <a:r>
              <a:rPr lang="ru-RU" sz="1200" b="1" dirty="0" err="1"/>
              <a:t>Max</a:t>
            </a:r>
            <a:r>
              <a:rPr lang="en-US" sz="1200" b="1" dirty="0"/>
              <a:t> ;</a:t>
            </a:r>
            <a:r>
              <a:rPr lang="ru-RU" sz="1200" b="1" dirty="0" err="1"/>
              <a:t>Autodesk</a:t>
            </a:r>
            <a:r>
              <a:rPr lang="ru-RU" sz="1200" b="1" dirty="0"/>
              <a:t> </a:t>
            </a:r>
            <a:r>
              <a:rPr lang="ru-RU" sz="1200" b="1" dirty="0" err="1"/>
              <a:t>Maya</a:t>
            </a:r>
            <a:r>
              <a:rPr lang="en-US" sz="1200" b="1" dirty="0"/>
              <a:t>; </a:t>
            </a:r>
            <a:r>
              <a:rPr lang="ru-RU" sz="1200" b="1" dirty="0" err="1"/>
              <a:t>Autodesk</a:t>
            </a:r>
            <a:r>
              <a:rPr lang="ru-RU" sz="1200" b="1" dirty="0"/>
              <a:t> </a:t>
            </a:r>
            <a:r>
              <a:rPr lang="ru-RU" sz="1200" b="1" dirty="0" err="1"/>
              <a:t>Softimage</a:t>
            </a:r>
            <a:r>
              <a:rPr lang="en-US" sz="1200" b="1" dirty="0"/>
              <a:t>; </a:t>
            </a:r>
            <a:r>
              <a:rPr lang="ru-RU" sz="1200" b="1" dirty="0" err="1"/>
              <a:t>Blender</a:t>
            </a:r>
            <a:r>
              <a:rPr lang="en-US" sz="1200" b="1" dirty="0"/>
              <a:t>; </a:t>
            </a:r>
            <a:r>
              <a:rPr lang="ru-RU" sz="1200" b="1" dirty="0" err="1"/>
              <a:t>Cinema</a:t>
            </a:r>
            <a:r>
              <a:rPr lang="ru-RU" sz="1200" b="1" dirty="0"/>
              <a:t> 4D</a:t>
            </a:r>
            <a:r>
              <a:rPr lang="en-US" sz="1200" b="1" dirty="0"/>
              <a:t>; </a:t>
            </a:r>
            <a:r>
              <a:rPr lang="ru-RU" sz="1200" b="1" dirty="0" err="1"/>
              <a:t>Houdini</a:t>
            </a:r>
            <a:r>
              <a:rPr lang="en-US" sz="1200" b="1" dirty="0"/>
              <a:t>;</a:t>
            </a:r>
            <a:endParaRPr lang="ru-RU" sz="1200" b="1" dirty="0"/>
          </a:p>
          <a:p>
            <a:pPr marL="0" indent="0">
              <a:buNone/>
            </a:pPr>
            <a:r>
              <a:rPr lang="ru-RU" sz="1200" b="1" dirty="0" err="1"/>
              <a:t>Modo</a:t>
            </a:r>
            <a:r>
              <a:rPr lang="en-US" sz="1200" b="1" dirty="0"/>
              <a:t>; </a:t>
            </a:r>
            <a:r>
              <a:rPr lang="ru-RU" sz="1200" b="1" dirty="0" err="1"/>
              <a:t>LightWave</a:t>
            </a:r>
            <a:r>
              <a:rPr lang="ru-RU" sz="1200" b="1" dirty="0"/>
              <a:t> 3D</a:t>
            </a:r>
            <a:r>
              <a:rPr lang="en-US" sz="1200" b="1" dirty="0"/>
              <a:t>; </a:t>
            </a:r>
            <a:r>
              <a:rPr lang="ru-RU" sz="1200" b="1" dirty="0" err="1"/>
              <a:t>Caligari</a:t>
            </a:r>
            <a:r>
              <a:rPr lang="ru-RU" sz="1200" b="1" dirty="0"/>
              <a:t> </a:t>
            </a:r>
            <a:r>
              <a:rPr lang="ru-RU" sz="1200" b="1" dirty="0" err="1"/>
              <a:t>Truespace</a:t>
            </a:r>
            <a:r>
              <a:rPr lang="en-US" sz="1200" b="1" dirty="0" smtClean="0"/>
              <a:t>.</a:t>
            </a:r>
            <a:r>
              <a:rPr lang="ru-RU" sz="1200" b="1" dirty="0"/>
              <a:t> </a:t>
            </a:r>
            <a:r>
              <a:rPr lang="ru-RU" sz="1200" b="1" dirty="0" smtClean="0"/>
              <a:t>а </a:t>
            </a:r>
            <a:r>
              <a:rPr lang="ru-RU" sz="1200" b="1" dirty="0"/>
              <a:t>также сравнительно новые </a:t>
            </a:r>
            <a:r>
              <a:rPr lang="ru-RU" sz="1200" b="1" dirty="0" err="1"/>
              <a:t>Rhinoceros</a:t>
            </a:r>
            <a:r>
              <a:rPr lang="ru-RU" sz="1200" b="1" dirty="0"/>
              <a:t> 3D, </a:t>
            </a:r>
            <a:r>
              <a:rPr lang="ru-RU" sz="1200" b="1" dirty="0" err="1"/>
              <a:t>Nevercenter</a:t>
            </a:r>
            <a:r>
              <a:rPr lang="ru-RU" sz="1200" b="1" dirty="0"/>
              <a:t> </a:t>
            </a:r>
            <a:r>
              <a:rPr lang="ru-RU" sz="1200" b="1" dirty="0" err="1"/>
              <a:t>Silo</a:t>
            </a:r>
            <a:r>
              <a:rPr lang="ru-RU" sz="1200" b="1" dirty="0"/>
              <a:t> и </a:t>
            </a:r>
            <a:r>
              <a:rPr lang="ru-RU" sz="1200" b="1" dirty="0" err="1"/>
              <a:t>ZBrush</a:t>
            </a:r>
            <a:r>
              <a:rPr lang="ru-RU" sz="1200" b="1" dirty="0"/>
              <a:t>.</a:t>
            </a:r>
          </a:p>
          <a:p>
            <a:pPr marL="0" indent="0">
              <a:buNone/>
            </a:pPr>
            <a:r>
              <a:rPr lang="ru-RU" sz="1200" b="1" dirty="0"/>
              <a:t>Среди открытых продуктов, распространяемых свободно, числится пакет </a:t>
            </a:r>
            <a:r>
              <a:rPr lang="ru-RU" sz="1200" b="1" dirty="0" err="1"/>
              <a:t>Blender</a:t>
            </a:r>
            <a:r>
              <a:rPr lang="ru-RU" sz="1200" b="1" dirty="0"/>
              <a:t> (позволяет создавать 3D-модели, анимацию, различные симуляции и др. c последующим рендерингом), K-3D и Wings3D.</a:t>
            </a:r>
          </a:p>
          <a:p>
            <a:pPr marL="0" indent="0">
              <a:buNone/>
            </a:pPr>
            <a:r>
              <a:rPr lang="ru-RU" sz="1800" b="1" dirty="0" err="1"/>
              <a:t>SketchUp</a:t>
            </a:r>
            <a:endParaRPr lang="ru-RU" sz="1800" b="1" dirty="0"/>
          </a:p>
          <a:p>
            <a:pPr marL="0" indent="0">
              <a:buNone/>
            </a:pPr>
            <a:r>
              <a:rPr lang="ru-RU" sz="1200" b="1" dirty="0"/>
              <a:t>Бесплатная программа </a:t>
            </a:r>
            <a:r>
              <a:rPr lang="ru-RU" sz="1200" b="1" dirty="0" err="1"/>
              <a:t>SketchUp</a:t>
            </a:r>
            <a:r>
              <a:rPr lang="ru-RU" sz="1200" b="1" dirty="0"/>
              <a:t> компании </a:t>
            </a:r>
            <a:r>
              <a:rPr lang="ru-RU" sz="1200" b="1" dirty="0" err="1"/>
              <a:t>Google</a:t>
            </a:r>
            <a:r>
              <a:rPr lang="ru-RU" sz="1200" b="1" dirty="0"/>
              <a:t> позволяет создавать модели, совместимые с географическими ландшафтами ресурса </a:t>
            </a:r>
            <a:r>
              <a:rPr lang="ru-RU" sz="1200" b="1" dirty="0" err="1"/>
              <a:t>Google</a:t>
            </a:r>
            <a:r>
              <a:rPr lang="ru-RU" sz="1200" b="1" dirty="0"/>
              <a:t> Планета Земля, а также просматривать в интерактивном режиме на компьютере пользователя несколько тысяч архитектурных моделей, которые выложены на бесплатном постоянно пополняемом ресурсе </a:t>
            </a:r>
            <a:r>
              <a:rPr lang="ru-RU" sz="1200" b="1" dirty="0" err="1"/>
              <a:t>Google</a:t>
            </a:r>
            <a:r>
              <a:rPr lang="ru-RU" sz="1200" b="1" dirty="0"/>
              <a:t> </a:t>
            </a:r>
            <a:r>
              <a:rPr lang="ru-RU" sz="1200" b="1" dirty="0" err="1"/>
              <a:t>Cities</a:t>
            </a:r>
            <a:r>
              <a:rPr lang="ru-RU" sz="1200" b="1" dirty="0"/>
              <a:t> </a:t>
            </a:r>
            <a:r>
              <a:rPr lang="ru-RU" sz="1200" b="1" dirty="0" err="1"/>
              <a:t>in</a:t>
            </a:r>
            <a:r>
              <a:rPr lang="ru-RU" sz="1200" b="1" dirty="0"/>
              <a:t> </a:t>
            </a:r>
            <a:r>
              <a:rPr lang="ru-RU" sz="1200" b="1" dirty="0" err="1"/>
              <a:t>Development</a:t>
            </a:r>
            <a:r>
              <a:rPr lang="ru-RU" sz="1200" b="1" dirty="0"/>
              <a:t> (выдающиеся здания мира), созданные сообществом пользователей.</a:t>
            </a:r>
          </a:p>
          <a:p>
            <a:pPr marL="0" indent="0">
              <a:buNone/>
            </a:pPr>
            <a:r>
              <a:rPr lang="ru-RU" sz="1200" b="1" dirty="0"/>
              <a:t>Визуализация трёхмерной графики в играх и прикладных программах</a:t>
            </a:r>
          </a:p>
          <a:p>
            <a:pPr marL="0" indent="0">
              <a:buNone/>
            </a:pPr>
            <a:r>
              <a:rPr lang="ru-RU" sz="1200" b="1" dirty="0"/>
              <a:t>Есть ряд программных библиотек для визуализации трёхмерной графики в прикладных программах — </a:t>
            </a:r>
            <a:r>
              <a:rPr lang="ru-RU" sz="1200" b="1" dirty="0" err="1"/>
              <a:t>DirectX</a:t>
            </a:r>
            <a:r>
              <a:rPr lang="ru-RU" sz="1200" b="1" dirty="0"/>
              <a:t>, </a:t>
            </a:r>
            <a:r>
              <a:rPr lang="ru-RU" sz="1200" b="1" dirty="0" err="1"/>
              <a:t>OpenGL</a:t>
            </a:r>
            <a:r>
              <a:rPr lang="ru-RU" sz="1200" b="1" dirty="0"/>
              <a:t> и так далее.</a:t>
            </a:r>
          </a:p>
          <a:p>
            <a:pPr marL="0" indent="0">
              <a:buNone/>
            </a:pPr>
            <a:r>
              <a:rPr lang="ru-RU" sz="1200" b="1" dirty="0"/>
              <a:t>Есть ряд подходов по представлению 3D-графики в играх — полное 3D, псевдо-3D.</a:t>
            </a:r>
          </a:p>
          <a:p>
            <a:pPr marL="0" indent="0">
              <a:buNone/>
            </a:pPr>
            <a:r>
              <a:rPr lang="ru-RU" sz="1200" b="1" dirty="0" smtClean="0"/>
              <a:t>Есть </a:t>
            </a:r>
            <a:r>
              <a:rPr lang="ru-RU" sz="1200" b="1" dirty="0"/>
              <a:t>множество движков, используемых для создания трёхмерных игр, отвечающих не только за трёхмерную графику, но и за расчёты физики игрового мира, взаимодействия пользователя с игрой и связь пользователей в игре при многопользовательском режиме и многое другое (см. также статью 3D-шутер). Как правило, движок разрабатывается под конкретную игру, а затем лицензируется (становится доступен) для создания других игр.</a:t>
            </a:r>
          </a:p>
          <a:p>
            <a:pPr marL="0" indent="0">
              <a:buNone/>
            </a:pPr>
            <a:r>
              <a:rPr lang="ru-RU" sz="1800" b="1" dirty="0"/>
              <a:t>Моделирование деталей и механизмов для производства</a:t>
            </a:r>
          </a:p>
          <a:p>
            <a:pPr marL="0" indent="0">
              <a:buNone/>
            </a:pPr>
            <a:r>
              <a:rPr lang="ru-RU" sz="1200" b="1" dirty="0"/>
              <a:t>Существуют конструкторские CAD/CAE/CAM пакеты, предполагающие создание моделей деталей и конструкций, их расчёт и последующее формирование программ для станков ЧПУ и 3D-принтеров.</a:t>
            </a:r>
          </a:p>
          <a:p>
            <a:pPr marL="0" indent="0">
              <a:buNone/>
            </a:pPr>
            <a:r>
              <a:rPr lang="ru-RU" sz="1200" b="1" dirty="0"/>
              <a:t>Такие пакеты даже не всегда дают пользователю оперировать 3D-моделью напрямую, например, есть пакет </a:t>
            </a:r>
            <a:r>
              <a:rPr lang="ru-RU" sz="1200" b="1" dirty="0" err="1"/>
              <a:t>OpenSCAM</a:t>
            </a:r>
            <a:r>
              <a:rPr lang="ru-RU" sz="1200" b="1" dirty="0"/>
              <a:t>, модель в котором формируется выполнением формируемого пользователем скрипта, написанного на специализированном языке.</a:t>
            </a:r>
          </a:p>
          <a:p>
            <a:pPr marL="0" indent="0">
              <a:buNone/>
            </a:pPr>
            <a:endParaRPr lang="ru-RU" sz="1100" b="1" dirty="0"/>
          </a:p>
        </p:txBody>
      </p:sp>
      <p:sp>
        <p:nvSpPr>
          <p:cNvPr id="4" name="Заголовок 3"/>
          <p:cNvSpPr>
            <a:spLocks noGrp="1"/>
          </p:cNvSpPr>
          <p:nvPr>
            <p:ph type="title"/>
          </p:nvPr>
        </p:nvSpPr>
        <p:spPr/>
        <p:txBody>
          <a:bodyPr>
            <a:normAutofit fontScale="90000"/>
          </a:bodyPr>
          <a:lstStyle/>
          <a:p>
            <a:r>
              <a:rPr lang="ru-RU" dirty="0"/>
              <a:t>Программное обеспечение</a:t>
            </a:r>
          </a:p>
        </p:txBody>
      </p:sp>
      <p:pic>
        <p:nvPicPr>
          <p:cNvPr id="1026" name="Picture 2" descr="C:\Users\Ученик\Downloads\NOVO_Logo_SketchUp_PRo.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5353" y="6073021"/>
            <a:ext cx="3162631" cy="686520"/>
          </a:xfrm>
          <a:prstGeom prst="rect">
            <a:avLst/>
          </a:prstGeom>
          <a:noFill/>
          <a:effectLst>
            <a:outerShdw blurRad="50800" dist="38100" dir="2700000" algn="tl" rotWithShape="0">
              <a:schemeClr val="tx1"/>
            </a:outerShdw>
          </a:effectLst>
        </p:spPr>
      </p:pic>
      <p:pic>
        <p:nvPicPr>
          <p:cNvPr id="1028" name="Picture 4" descr="C:\Users\Ученик\Downloads\3dsmaxlogob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6073021"/>
            <a:ext cx="686520" cy="6865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Ученик\Downloads\Blender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81926" y="6073021"/>
            <a:ext cx="2574450" cy="686520"/>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8" name="Стрелка влево 7">
            <a:hlinkClick r:id="rId5" action="ppaction://hlinksldjump"/>
          </p:cNvPr>
          <p:cNvSpPr/>
          <p:nvPr/>
        </p:nvSpPr>
        <p:spPr>
          <a:xfrm>
            <a:off x="8028384" y="6358805"/>
            <a:ext cx="936104" cy="432048"/>
          </a:xfrm>
          <a:prstGeom prst="leftArrow">
            <a:avLst/>
          </a:prstGeom>
          <a:solidFill>
            <a:srgbClr val="FF0000"/>
          </a:solidFill>
          <a:ln>
            <a:solidFill>
              <a:schemeClr val="tx1">
                <a:lumMod val="95000"/>
                <a:lumOff val="5000"/>
              </a:schemeClr>
            </a:solidFill>
          </a:ln>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Меню</a:t>
            </a:r>
          </a:p>
          <a:p>
            <a:pPr algn="ctr"/>
            <a:endParaRPr lang="ru-RU" sz="100" dirty="0"/>
          </a:p>
        </p:txBody>
      </p:sp>
      <p:sp>
        <p:nvSpPr>
          <p:cNvPr id="9" name="Стрелка влево 8"/>
          <p:cNvSpPr/>
          <p:nvPr/>
        </p:nvSpPr>
        <p:spPr>
          <a:xfrm flipH="1">
            <a:off x="179512" y="6334062"/>
            <a:ext cx="1008112" cy="481533"/>
          </a:xfrm>
          <a:prstGeom prst="leftArrow">
            <a:avLst/>
          </a:prstGeom>
          <a:solidFill>
            <a:srgbClr val="FF0000"/>
          </a:solidFill>
          <a:ln>
            <a:solidFill>
              <a:schemeClr val="tx1">
                <a:lumMod val="95000"/>
                <a:lumOff val="5000"/>
              </a:schemeClr>
            </a:solid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50000"/>
                  </a:schemeClr>
                </a:solidFill>
              </a:rPr>
              <a:t>Назад</a:t>
            </a:r>
          </a:p>
          <a:p>
            <a:pPr algn="ctr"/>
            <a:endParaRPr lang="ru-RU" sz="100" dirty="0" smtClean="0"/>
          </a:p>
          <a:p>
            <a:pPr algn="ctr"/>
            <a:endParaRPr lang="ru-RU" sz="100" dirty="0"/>
          </a:p>
        </p:txBody>
      </p:sp>
    </p:spTree>
    <p:extLst>
      <p:ext uri="{BB962C8B-B14F-4D97-AF65-F5344CB8AC3E}">
        <p14:creationId xmlns:p14="http://schemas.microsoft.com/office/powerpoint/2010/main" val="1865381615"/>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Виды трехмерных дисплеев</a:t>
            </a:r>
            <a:endParaRPr lang="ru-RU" dirty="0"/>
          </a:p>
        </p:txBody>
      </p:sp>
      <p:sp>
        <p:nvSpPr>
          <p:cNvPr id="6" name="Объект 2"/>
          <p:cNvSpPr txBox="1">
            <a:spLocks/>
          </p:cNvSpPr>
          <p:nvPr/>
        </p:nvSpPr>
        <p:spPr>
          <a:xfrm>
            <a:off x="467544" y="2018251"/>
            <a:ext cx="8229600" cy="3066933"/>
          </a:xfrm>
          <a:prstGeom prst="rect">
            <a:avLst/>
          </a:prstGeom>
          <a:gradFill>
            <a:gsLst>
              <a:gs pos="22000">
                <a:schemeClr val="tx2">
                  <a:lumMod val="50000"/>
                  <a:alpha val="58000"/>
                </a:schemeClr>
              </a:gs>
              <a:gs pos="100000">
                <a:srgbClr val="FF0000">
                  <a:alpha val="61000"/>
                </a:srgbClr>
              </a:gs>
              <a:gs pos="84000">
                <a:schemeClr val="tx2">
                  <a:lumMod val="50000"/>
                  <a:alpha val="55000"/>
                </a:schemeClr>
              </a:gs>
              <a:gs pos="0">
                <a:srgbClr val="FF0000">
                  <a:alpha val="55000"/>
                </a:srgbClr>
              </a:gs>
            </a:gsLst>
            <a:lin ang="0" scaled="1"/>
          </a:gradFill>
          <a:scene3d>
            <a:camera prst="perspectiveRelaxedModerately"/>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b="1" dirty="0" smtClean="0">
                <a:hlinkClick r:id="rId2" action="ppaction://hlinksldjump"/>
              </a:rPr>
              <a:t>Стереоскопические дисплеи</a:t>
            </a:r>
            <a:endParaRPr lang="ru-RU" b="1" dirty="0" smtClean="0"/>
          </a:p>
          <a:p>
            <a:pPr marL="0" indent="0" algn="ctr">
              <a:buNone/>
            </a:pPr>
            <a:endParaRPr lang="ru-RU" b="1" dirty="0" smtClean="0"/>
          </a:p>
          <a:p>
            <a:pPr marL="0" indent="0" algn="ctr">
              <a:buNone/>
            </a:pPr>
            <a:r>
              <a:rPr lang="ru-RU" b="1" dirty="0" smtClean="0">
                <a:hlinkClick r:id="rId3" action="ppaction://hlinksldjump"/>
              </a:rPr>
              <a:t>Стереодисплеи</a:t>
            </a:r>
            <a:endParaRPr lang="ru-RU" b="1" dirty="0" smtClean="0"/>
          </a:p>
          <a:p>
            <a:pPr marL="0" indent="0" algn="ctr">
              <a:buNone/>
            </a:pPr>
            <a:endParaRPr lang="ru-RU" b="1" dirty="0" smtClean="0"/>
          </a:p>
          <a:p>
            <a:pPr marL="0" indent="0" algn="ctr">
              <a:buNone/>
            </a:pPr>
            <a:r>
              <a:rPr lang="ru-RU" b="1" dirty="0">
                <a:hlinkClick r:id="rId4" action="ppaction://hlinksldjump"/>
              </a:rPr>
              <a:t>Прочие дисплеи</a:t>
            </a:r>
            <a:endParaRPr lang="ru-RU" b="1" dirty="0" smtClean="0"/>
          </a:p>
          <a:p>
            <a:pPr marL="0" indent="0" algn="ctr">
              <a:buNone/>
            </a:pPr>
            <a:endParaRPr lang="ru-RU" dirty="0"/>
          </a:p>
        </p:txBody>
      </p:sp>
      <p:sp>
        <p:nvSpPr>
          <p:cNvPr id="5" name="Стрелка влево 4">
            <a:hlinkClick r:id="rId5" action="ppaction://hlinksldjump"/>
          </p:cNvPr>
          <p:cNvSpPr/>
          <p:nvPr/>
        </p:nvSpPr>
        <p:spPr>
          <a:xfrm>
            <a:off x="8028384" y="6358805"/>
            <a:ext cx="936104" cy="432048"/>
          </a:xfrm>
          <a:prstGeom prst="leftArrow">
            <a:avLst/>
          </a:prstGeom>
          <a:solidFill>
            <a:srgbClr val="FF0000"/>
          </a:solidFill>
          <a:ln>
            <a:solidFill>
              <a:schemeClr val="tx1">
                <a:lumMod val="95000"/>
                <a:lumOff val="5000"/>
              </a:schemeClr>
            </a:solidFill>
          </a:ln>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Меню</a:t>
            </a:r>
          </a:p>
          <a:p>
            <a:pPr algn="ctr"/>
            <a:endParaRPr lang="ru-RU" sz="100" dirty="0"/>
          </a:p>
        </p:txBody>
      </p:sp>
    </p:spTree>
    <p:extLst>
      <p:ext uri="{BB962C8B-B14F-4D97-AF65-F5344CB8AC3E}">
        <p14:creationId xmlns:p14="http://schemas.microsoft.com/office/powerpoint/2010/main" val="1749554935"/>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7504" y="692696"/>
            <a:ext cx="8928992" cy="6165304"/>
          </a:xfrm>
          <a:gradFill flip="none" rotWithShape="1">
            <a:gsLst>
              <a:gs pos="25000">
                <a:schemeClr val="tx2">
                  <a:lumMod val="50000"/>
                  <a:alpha val="58000"/>
                </a:schemeClr>
              </a:gs>
              <a:gs pos="100000">
                <a:srgbClr val="FF0000">
                  <a:alpha val="55000"/>
                </a:srgbClr>
              </a:gs>
            </a:gsLst>
            <a:lin ang="0" scaled="1"/>
            <a:tileRect/>
          </a:gradFill>
        </p:spPr>
        <p:txBody>
          <a:bodyPr vert="horz" lIns="91440" tIns="45720" rIns="91440" bIns="45720" rtlCol="0">
            <a:noAutofit/>
          </a:bodyPr>
          <a:lstStyle/>
          <a:p>
            <a:pPr marL="0" indent="0">
              <a:buNone/>
            </a:pPr>
            <a:r>
              <a:rPr lang="ru-RU" sz="2400" b="1" dirty="0"/>
              <a:t>Трёхмерные, или стереоскопические дисплеи</a:t>
            </a:r>
            <a:r>
              <a:rPr lang="ru-RU" sz="1800" b="1" dirty="0"/>
              <a:t>, (3D </a:t>
            </a:r>
            <a:r>
              <a:rPr lang="ru-RU" sz="1800" b="1" dirty="0" err="1"/>
              <a:t>displays</a:t>
            </a:r>
            <a:r>
              <a:rPr lang="ru-RU" sz="1800" b="1" dirty="0"/>
              <a:t>, 3D </a:t>
            </a:r>
            <a:r>
              <a:rPr lang="ru-RU" sz="1800" b="1" dirty="0" err="1"/>
              <a:t>screens</a:t>
            </a:r>
            <a:r>
              <a:rPr lang="ru-RU" sz="1800" b="1" dirty="0"/>
              <a:t>) — дисплеи, посредством стереоскопического или какого-либо другого эффекта создающие иллюзию реального объёма у демонстрируемых изображений</a:t>
            </a:r>
            <a:r>
              <a:rPr lang="ru-RU" sz="1800" b="1" dirty="0" smtClean="0"/>
              <a:t>.</a:t>
            </a:r>
          </a:p>
          <a:p>
            <a:pPr marL="0" indent="0">
              <a:buNone/>
            </a:pPr>
            <a:r>
              <a:rPr lang="ru-RU" sz="1800" b="1" dirty="0" smtClean="0"/>
              <a:t>В </a:t>
            </a:r>
            <a:r>
              <a:rPr lang="ru-RU" sz="1800" b="1" dirty="0"/>
              <a:t>настоящее время подавляющее большинство трёхмерных изображений показывается при помощи стереоскопического эффекта, как наиболее лёгкого в реализации, хотя использование одной лишь стереоскопии нельзя назвать достаточным для объёмного восприятия. Человеческий глаз как в паре, так и в одиночку одинаково хорошо отличает объёмные объекты от плоских изображений</a:t>
            </a:r>
            <a:r>
              <a:rPr lang="en-US" sz="1800" b="1" dirty="0" smtClean="0"/>
              <a:t>.</a:t>
            </a:r>
            <a:endParaRPr lang="ru-RU" sz="1800" b="1" dirty="0" smtClean="0"/>
          </a:p>
        </p:txBody>
      </p:sp>
      <p:sp>
        <p:nvSpPr>
          <p:cNvPr id="4" name="Заголовок 3"/>
          <p:cNvSpPr>
            <a:spLocks noGrp="1"/>
          </p:cNvSpPr>
          <p:nvPr>
            <p:ph type="title"/>
          </p:nvPr>
        </p:nvSpPr>
        <p:spPr/>
        <p:txBody>
          <a:bodyPr>
            <a:normAutofit fontScale="90000"/>
          </a:bodyPr>
          <a:lstStyle/>
          <a:p>
            <a:r>
              <a:rPr lang="ru-RU" dirty="0"/>
              <a:t>Трёхмерные дисплеи</a:t>
            </a:r>
          </a:p>
        </p:txBody>
      </p:sp>
      <p:pic>
        <p:nvPicPr>
          <p:cNvPr id="1026" name="Picture 2" descr="C:\Users\Ученик\Downloads\3Dvisi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0683" y="4187900"/>
            <a:ext cx="3389309" cy="2277146"/>
          </a:xfrm>
          <a:prstGeom prst="rect">
            <a:avLst/>
          </a:prstGeom>
          <a:gradFill flip="none" rotWithShape="1">
            <a:gsLst>
              <a:gs pos="0">
                <a:schemeClr val="tx2">
                  <a:lumMod val="75000"/>
                  <a:alpha val="49000"/>
                </a:schemeClr>
              </a:gs>
              <a:gs pos="100000">
                <a:srgbClr val="FF0000">
                  <a:alpha val="29000"/>
                </a:srgbClr>
              </a:gs>
            </a:gsLst>
            <a:lin ang="0" scaled="1"/>
            <a:tileRect/>
          </a:gradFill>
          <a:extLst/>
        </p:spPr>
      </p:pic>
      <p:pic>
        <p:nvPicPr>
          <p:cNvPr id="1028" name="Picture 4" descr="C:\Users\Ученик\Downloads\intr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4187899"/>
            <a:ext cx="3456384" cy="2277147"/>
          </a:xfrm>
          <a:prstGeom prst="rect">
            <a:avLst/>
          </a:prstGeom>
          <a:noFill/>
          <a:extLst>
            <a:ext uri="{909E8E84-426E-40DD-AFC4-6F175D3DCCD1}">
              <a14:hiddenFill xmlns:a14="http://schemas.microsoft.com/office/drawing/2010/main">
                <a:solidFill>
                  <a:srgbClr val="FFFFFF"/>
                </a:solidFill>
              </a14:hiddenFill>
            </a:ext>
          </a:extLst>
        </p:spPr>
      </p:pic>
      <p:sp>
        <p:nvSpPr>
          <p:cNvPr id="10" name="Стрелка влево 9">
            <a:hlinkClick r:id="rId4" action="ppaction://hlinksldjump"/>
          </p:cNvPr>
          <p:cNvSpPr/>
          <p:nvPr/>
        </p:nvSpPr>
        <p:spPr>
          <a:xfrm>
            <a:off x="8028384" y="6358805"/>
            <a:ext cx="936104" cy="432048"/>
          </a:xfrm>
          <a:prstGeom prst="leftArrow">
            <a:avLst/>
          </a:prstGeom>
          <a:solidFill>
            <a:srgbClr val="FF0000"/>
          </a:solidFill>
          <a:ln>
            <a:solidFill>
              <a:schemeClr val="tx1">
                <a:lumMod val="95000"/>
                <a:lumOff val="5000"/>
              </a:schemeClr>
            </a:solidFill>
          </a:ln>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Меню</a:t>
            </a:r>
          </a:p>
          <a:p>
            <a:pPr algn="ctr"/>
            <a:endParaRPr lang="ru-RU" sz="100" dirty="0"/>
          </a:p>
        </p:txBody>
      </p:sp>
      <p:sp>
        <p:nvSpPr>
          <p:cNvPr id="12" name="Стрелка влево 11">
            <a:hlinkClick r:id="rId5" action="ppaction://hlinksldjump"/>
          </p:cNvPr>
          <p:cNvSpPr/>
          <p:nvPr/>
        </p:nvSpPr>
        <p:spPr>
          <a:xfrm flipH="1">
            <a:off x="179512" y="6334062"/>
            <a:ext cx="1008112" cy="481533"/>
          </a:xfrm>
          <a:prstGeom prst="leftArrow">
            <a:avLst/>
          </a:prstGeom>
          <a:solidFill>
            <a:srgbClr val="FF0000"/>
          </a:solidFill>
          <a:ln>
            <a:solidFill>
              <a:schemeClr val="tx1">
                <a:lumMod val="95000"/>
                <a:lumOff val="5000"/>
              </a:schemeClr>
            </a:solid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Назад</a:t>
            </a:r>
          </a:p>
          <a:p>
            <a:pPr algn="ctr"/>
            <a:endParaRPr lang="ru-RU" sz="100" dirty="0" smtClean="0"/>
          </a:p>
          <a:p>
            <a:pPr algn="ctr"/>
            <a:endParaRPr lang="ru-RU" sz="100" dirty="0"/>
          </a:p>
        </p:txBody>
      </p:sp>
    </p:spTree>
    <p:extLst>
      <p:ext uri="{BB962C8B-B14F-4D97-AF65-F5344CB8AC3E}">
        <p14:creationId xmlns:p14="http://schemas.microsoft.com/office/powerpoint/2010/main" val="735903161"/>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107504" y="692696"/>
            <a:ext cx="8928992" cy="6165304"/>
          </a:xfrm>
          <a:prstGeom prst="rect">
            <a:avLst/>
          </a:prstGeom>
          <a:gradFill flip="none" rotWithShape="1">
            <a:gsLst>
              <a:gs pos="25000">
                <a:schemeClr val="tx2">
                  <a:lumMod val="50000"/>
                  <a:alpha val="58000"/>
                </a:schemeClr>
              </a:gs>
              <a:gs pos="100000">
                <a:srgbClr val="FF0000">
                  <a:alpha val="55000"/>
                </a:srgbClr>
              </a:gs>
            </a:gsLst>
            <a:lin ang="0" scaled="1"/>
            <a:tileRect/>
          </a:gra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sz="1600" b="1" dirty="0" smtClean="0"/>
              <a:t>Существует также относительно новый класс </a:t>
            </a:r>
            <a:r>
              <a:rPr lang="ru-RU" sz="1600" b="1" dirty="0" err="1" smtClean="0"/>
              <a:t>стереодисплеев</a:t>
            </a:r>
            <a:r>
              <a:rPr lang="ru-RU" sz="1600" b="1" dirty="0" smtClean="0"/>
              <a:t>, не требующих использования дополнительных устройств, но имеющих массу ограничений. В частности, это конечное и очень небольшое количество ракурсов, в которых стереоизображение сохраняет чёткость. Стереодисплеи, выполненные на базе технологии </a:t>
            </a:r>
            <a:r>
              <a:rPr lang="ru-RU" sz="1600" b="1" dirty="0" err="1" smtClean="0"/>
              <a:t>New</a:t>
            </a:r>
            <a:r>
              <a:rPr lang="ru-RU" sz="1600" b="1" dirty="0" smtClean="0"/>
              <a:t> </a:t>
            </a:r>
            <a:r>
              <a:rPr lang="ru-RU" sz="1600" b="1" dirty="0" err="1" smtClean="0"/>
              <a:t>Sight</a:t>
            </a:r>
            <a:r>
              <a:rPr lang="ru-RU" sz="1600" b="1" dirty="0" smtClean="0"/>
              <a:t> x3d, обеспечивают восемь ракурсов, </a:t>
            </a:r>
            <a:r>
              <a:rPr lang="ru-RU" sz="1600" b="1" dirty="0" err="1" smtClean="0"/>
              <a:t>Philips</a:t>
            </a:r>
            <a:r>
              <a:rPr lang="ru-RU" sz="1600" b="1" dirty="0" smtClean="0"/>
              <a:t> </a:t>
            </a:r>
            <a:r>
              <a:rPr lang="ru-RU" sz="1600" b="1" dirty="0" err="1" smtClean="0"/>
              <a:t>WOWvx</a:t>
            </a:r>
            <a:r>
              <a:rPr lang="ru-RU" sz="1600" b="1" dirty="0" smtClean="0"/>
              <a:t> — девять ракурсов. В октябре 2008 года компания </a:t>
            </a:r>
            <a:r>
              <a:rPr lang="ru-RU" sz="1600" b="1" dirty="0" err="1" smtClean="0"/>
              <a:t>Philips</a:t>
            </a:r>
            <a:r>
              <a:rPr lang="ru-RU" sz="1600" b="1" dirty="0" smtClean="0"/>
              <a:t> представила прототип </a:t>
            </a:r>
            <a:r>
              <a:rPr lang="ru-RU" sz="1600" b="1" dirty="0" err="1" smtClean="0"/>
              <a:t>стереодисплея</a:t>
            </a:r>
            <a:r>
              <a:rPr lang="ru-RU" sz="1600" b="1" dirty="0" smtClean="0"/>
              <a:t> с разрешением 3840×2160 точек и с рекордными 46 ракурсами «безопасного» просмотра. Вскоре после этого, однако, </a:t>
            </a:r>
            <a:r>
              <a:rPr lang="ru-RU" sz="1600" b="1" dirty="0" err="1" smtClean="0"/>
              <a:t>Philips</a:t>
            </a:r>
            <a:r>
              <a:rPr lang="ru-RU" sz="1600" b="1" dirty="0" smtClean="0"/>
              <a:t> объявил о приостановке разработок и исследований в области </a:t>
            </a:r>
            <a:r>
              <a:rPr lang="ru-RU" sz="1600" b="1" dirty="0" err="1" smtClean="0"/>
              <a:t>стереодисплеев</a:t>
            </a:r>
            <a:r>
              <a:rPr lang="ru-RU" sz="1600" b="1" dirty="0" smtClean="0"/>
              <a:t>.</a:t>
            </a:r>
          </a:p>
          <a:p>
            <a:pPr marL="0" indent="0">
              <a:buFont typeface="Arial" pitchFamily="34" charset="0"/>
              <a:buNone/>
            </a:pPr>
            <a:r>
              <a:rPr lang="ru-RU" sz="1600" b="1" dirty="0" smtClean="0"/>
              <a:t>Ещё одна проблема </a:t>
            </a:r>
            <a:r>
              <a:rPr lang="ru-RU" sz="1600" b="1" dirty="0" err="1" smtClean="0"/>
              <a:t>стереодисплеев</a:t>
            </a:r>
            <a:r>
              <a:rPr lang="ru-RU" sz="1600" b="1" dirty="0" smtClean="0"/>
              <a:t> — это малая величина зоны «комфортного просмотра» (диапазон расстояний от зрителя до дисплея, в котором изображение сохраняет четкость). В среднем она ограничена диапазоном от 3 до 10 метров.</a:t>
            </a:r>
          </a:p>
          <a:p>
            <a:pPr marL="0" indent="0">
              <a:buFont typeface="Arial" pitchFamily="34" charset="0"/>
              <a:buNone/>
            </a:pPr>
            <a:r>
              <a:rPr lang="ru-RU" sz="1600" b="1" dirty="0" smtClean="0"/>
              <a:t>Стереодисплеи сами по себе не имеют прямого отношения к трёхмерной графике. Путаница возникает вследствие использования в западных СМИ термина 3D в отношении как графики, так и устройств, эксплуатирующих стереоэффект, и некорректности перевода при публикации в российских изданиях заимствованных материалов.</a:t>
            </a:r>
          </a:p>
          <a:p>
            <a:pPr marL="0" indent="0">
              <a:buFont typeface="Arial" pitchFamily="34" charset="0"/>
              <a:buNone/>
            </a:pPr>
            <a:endParaRPr lang="ru-RU" sz="1000" b="1" dirty="0"/>
          </a:p>
        </p:txBody>
      </p:sp>
      <p:sp>
        <p:nvSpPr>
          <p:cNvPr id="2" name="Заголовок 1"/>
          <p:cNvSpPr>
            <a:spLocks noGrp="1"/>
          </p:cNvSpPr>
          <p:nvPr>
            <p:ph type="title"/>
          </p:nvPr>
        </p:nvSpPr>
        <p:spPr/>
        <p:txBody>
          <a:bodyPr>
            <a:normAutofit fontScale="90000"/>
          </a:bodyPr>
          <a:lstStyle/>
          <a:p>
            <a:r>
              <a:rPr lang="ru-RU" sz="4000" dirty="0" smtClean="0"/>
              <a:t>Стереодисплеи</a:t>
            </a:r>
            <a:endParaRPr lang="ru-RU" sz="4000" dirty="0"/>
          </a:p>
        </p:txBody>
      </p:sp>
      <p:pic>
        <p:nvPicPr>
          <p:cNvPr id="2051" name="Picture 3" descr="C:\Users\Ученик\Downloads\1P9EF4mqe-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68127" y="4635567"/>
            <a:ext cx="3288249" cy="2114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Ученик\Downloads\image01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32158" y="4635567"/>
            <a:ext cx="2779802" cy="2114550"/>
          </a:xfrm>
          <a:prstGeom prst="rect">
            <a:avLst/>
          </a:prstGeom>
          <a:noFill/>
          <a:extLst>
            <a:ext uri="{909E8E84-426E-40DD-AFC4-6F175D3DCCD1}">
              <a14:hiddenFill xmlns:a14="http://schemas.microsoft.com/office/drawing/2010/main">
                <a:solidFill>
                  <a:srgbClr val="FFFFFF"/>
                </a:solidFill>
              </a14:hiddenFill>
            </a:ext>
          </a:extLst>
        </p:spPr>
      </p:pic>
      <p:sp>
        <p:nvSpPr>
          <p:cNvPr id="8" name="Стрелка влево 7">
            <a:hlinkClick r:id="rId4" action="ppaction://hlinksldjump"/>
          </p:cNvPr>
          <p:cNvSpPr/>
          <p:nvPr/>
        </p:nvSpPr>
        <p:spPr>
          <a:xfrm flipH="1">
            <a:off x="179512" y="6334062"/>
            <a:ext cx="1008112" cy="481533"/>
          </a:xfrm>
          <a:prstGeom prst="leftArrow">
            <a:avLst/>
          </a:prstGeom>
          <a:solidFill>
            <a:srgbClr val="FF0000"/>
          </a:solidFill>
          <a:ln>
            <a:solidFill>
              <a:schemeClr val="tx1">
                <a:lumMod val="95000"/>
                <a:lumOff val="5000"/>
              </a:schemeClr>
            </a:solid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Назад</a:t>
            </a:r>
          </a:p>
          <a:p>
            <a:pPr algn="ctr"/>
            <a:endParaRPr lang="ru-RU" sz="100" dirty="0" smtClean="0"/>
          </a:p>
          <a:p>
            <a:pPr algn="ctr"/>
            <a:endParaRPr lang="ru-RU" sz="100" dirty="0"/>
          </a:p>
        </p:txBody>
      </p:sp>
      <p:sp>
        <p:nvSpPr>
          <p:cNvPr id="9" name="Стрелка влево 8">
            <a:hlinkClick r:id="rId5" action="ppaction://hlinksldjump"/>
          </p:cNvPr>
          <p:cNvSpPr/>
          <p:nvPr/>
        </p:nvSpPr>
        <p:spPr>
          <a:xfrm>
            <a:off x="8028384" y="6358805"/>
            <a:ext cx="936104" cy="432048"/>
          </a:xfrm>
          <a:prstGeom prst="leftArrow">
            <a:avLst/>
          </a:prstGeom>
          <a:solidFill>
            <a:srgbClr val="FF0000"/>
          </a:solidFill>
          <a:ln>
            <a:solidFill>
              <a:schemeClr val="tx1">
                <a:lumMod val="95000"/>
                <a:lumOff val="5000"/>
              </a:schemeClr>
            </a:solidFill>
          </a:ln>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Меню</a:t>
            </a:r>
          </a:p>
          <a:p>
            <a:pPr algn="ctr"/>
            <a:endParaRPr lang="ru-RU" sz="100" dirty="0"/>
          </a:p>
        </p:txBody>
      </p:sp>
    </p:spTree>
    <p:extLst>
      <p:ext uri="{BB962C8B-B14F-4D97-AF65-F5344CB8AC3E}">
        <p14:creationId xmlns:p14="http://schemas.microsoft.com/office/powerpoint/2010/main" val="1929942199"/>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548680"/>
          </a:xfrm>
        </p:spPr>
        <p:txBody>
          <a:bodyPr>
            <a:noAutofit/>
          </a:bodyPr>
          <a:lstStyle/>
          <a:p>
            <a:r>
              <a:rPr lang="ru-RU" sz="4000" dirty="0"/>
              <a:t>Прочие</a:t>
            </a:r>
            <a:r>
              <a:rPr lang="ru-RU" sz="3600" dirty="0"/>
              <a:t> дисплеи</a:t>
            </a:r>
            <a:br>
              <a:rPr lang="ru-RU" sz="3600" dirty="0"/>
            </a:br>
            <a:endParaRPr lang="ru-RU" sz="3600" dirty="0"/>
          </a:p>
        </p:txBody>
      </p:sp>
      <p:sp>
        <p:nvSpPr>
          <p:cNvPr id="3" name="Объект 2"/>
          <p:cNvSpPr txBox="1">
            <a:spLocks/>
          </p:cNvSpPr>
          <p:nvPr/>
        </p:nvSpPr>
        <p:spPr>
          <a:xfrm>
            <a:off x="107504" y="692696"/>
            <a:ext cx="8928992" cy="6165304"/>
          </a:xfrm>
          <a:prstGeom prst="rect">
            <a:avLst/>
          </a:prstGeom>
          <a:gradFill flip="none" rotWithShape="1">
            <a:gsLst>
              <a:gs pos="25000">
                <a:schemeClr val="tx2">
                  <a:lumMod val="50000"/>
                  <a:alpha val="58000"/>
                </a:schemeClr>
              </a:gs>
              <a:gs pos="100000">
                <a:srgbClr val="FF0000">
                  <a:alpha val="55000"/>
                </a:srgbClr>
              </a:gs>
            </a:gsLst>
            <a:lin ang="0" scaled="1"/>
            <a:tileRect/>
          </a:gra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sz="1600" b="1" dirty="0" smtClean="0"/>
              <a:t>Существует также технология </a:t>
            </a:r>
            <a:r>
              <a:rPr lang="ru-RU" sz="1600" b="1" dirty="0" err="1" smtClean="0"/>
              <a:t>WOWvx</a:t>
            </a:r>
            <a:r>
              <a:rPr lang="ru-RU" sz="1600" b="1" dirty="0" smtClean="0"/>
              <a:t>, с помощью которой можно получить эффект 3D без использования специальных очков. Используется технология </a:t>
            </a:r>
            <a:r>
              <a:rPr lang="ru-RU" sz="1600" b="1" dirty="0" err="1" smtClean="0"/>
              <a:t>лентикулярных</a:t>
            </a:r>
            <a:r>
              <a:rPr lang="ru-RU" sz="1600" b="1" dirty="0" smtClean="0"/>
              <a:t> линз, которая дает возможность большому количеству зрителей широкую свободу движения без потери восприятия эффекта 3D. Слой прозрачных линз закрепляется перед жидкокристаллическим дисплеем. Этот слой направляет разные картинки каждому глазу. Мозг, обрабатывая комбинацию этих картинок, создает эффект объемного изображения. Прозрачность линзового слоя обеспечивает полную яркость, четкий контраст и качественную цветопередачу картинки.</a:t>
            </a:r>
          </a:p>
          <a:p>
            <a:pPr marL="0" indent="0">
              <a:buFont typeface="Arial" pitchFamily="34" charset="0"/>
              <a:buNone/>
            </a:pPr>
            <a:r>
              <a:rPr lang="ru-RU" sz="1600" b="1" dirty="0" smtClean="0"/>
              <a:t>По состоянию на июнь 2010 г., существуют несколько экспериментальных технологий, позволяющих добиться объёмного изображения без стереоскопии. Эти технологии используют быструю развёртку луча лазера, рассеивающегося на частицах дыма (аэрозольный экран) или отражающихся от быстро вращающейся пластины.</a:t>
            </a:r>
          </a:p>
          <a:p>
            <a:pPr marL="0" indent="0">
              <a:buFont typeface="Arial" pitchFamily="34" charset="0"/>
              <a:buNone/>
            </a:pPr>
            <a:endParaRPr lang="ru-RU" sz="1000" b="1" dirty="0"/>
          </a:p>
        </p:txBody>
      </p:sp>
      <p:pic>
        <p:nvPicPr>
          <p:cNvPr id="3074" name="Picture 2" descr="C:\Users\Ученик\Downloads\71PlpPgceDL._AA1500_.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02014" y="4608045"/>
            <a:ext cx="3642194" cy="1966784"/>
          </a:xfrm>
          <a:prstGeom prst="rect">
            <a:avLst/>
          </a:prstGeom>
          <a:noFill/>
          <a:extLst>
            <a:ext uri="{909E8E84-426E-40DD-AFC4-6F175D3DCCD1}">
              <a14:hiddenFill xmlns:a14="http://schemas.microsoft.com/office/drawing/2010/main">
                <a:solidFill>
                  <a:srgbClr val="FFFFFF"/>
                </a:solidFill>
              </a14:hiddenFill>
            </a:ext>
          </a:extLst>
        </p:spPr>
      </p:pic>
      <p:sp>
        <p:nvSpPr>
          <p:cNvPr id="8" name="Стрелка влево 7">
            <a:hlinkClick r:id="rId3" action="ppaction://hlinksldjump"/>
          </p:cNvPr>
          <p:cNvSpPr/>
          <p:nvPr/>
        </p:nvSpPr>
        <p:spPr>
          <a:xfrm>
            <a:off x="8028384" y="6358805"/>
            <a:ext cx="936104" cy="432048"/>
          </a:xfrm>
          <a:prstGeom prst="leftArrow">
            <a:avLst/>
          </a:prstGeom>
          <a:solidFill>
            <a:srgbClr val="FF0000"/>
          </a:solidFill>
          <a:ln>
            <a:solidFill>
              <a:schemeClr val="tx1">
                <a:lumMod val="95000"/>
                <a:lumOff val="5000"/>
              </a:schemeClr>
            </a:solidFill>
          </a:ln>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Меню</a:t>
            </a:r>
          </a:p>
          <a:p>
            <a:pPr algn="ctr"/>
            <a:endParaRPr lang="ru-RU" sz="100" dirty="0"/>
          </a:p>
        </p:txBody>
      </p:sp>
      <p:sp>
        <p:nvSpPr>
          <p:cNvPr id="7" name="Стрелка влево 6">
            <a:hlinkClick r:id="rId4" action="ppaction://hlinksldjump"/>
          </p:cNvPr>
          <p:cNvSpPr/>
          <p:nvPr/>
        </p:nvSpPr>
        <p:spPr>
          <a:xfrm flipH="1">
            <a:off x="179512" y="6334062"/>
            <a:ext cx="1008112" cy="481533"/>
          </a:xfrm>
          <a:prstGeom prst="leftArrow">
            <a:avLst/>
          </a:prstGeom>
          <a:solidFill>
            <a:srgbClr val="FF0000"/>
          </a:solidFill>
          <a:ln>
            <a:solidFill>
              <a:schemeClr val="tx1">
                <a:lumMod val="95000"/>
                <a:lumOff val="5000"/>
              </a:schemeClr>
            </a:solid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Назад</a:t>
            </a:r>
          </a:p>
          <a:p>
            <a:pPr algn="ctr"/>
            <a:endParaRPr lang="ru-RU" sz="100" dirty="0" smtClean="0"/>
          </a:p>
          <a:p>
            <a:pPr algn="ctr"/>
            <a:endParaRPr lang="ru-RU" sz="100" dirty="0"/>
          </a:p>
        </p:txBody>
      </p:sp>
    </p:spTree>
    <p:extLst>
      <p:ext uri="{BB962C8B-B14F-4D97-AF65-F5344CB8AC3E}">
        <p14:creationId xmlns:p14="http://schemas.microsoft.com/office/powerpoint/2010/main" val="1071019559"/>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23528" y="764704"/>
            <a:ext cx="8712968" cy="6093296"/>
          </a:xfrm>
          <a:gradFill flip="none" rotWithShape="1">
            <a:gsLst>
              <a:gs pos="25000">
                <a:schemeClr val="tx2">
                  <a:lumMod val="50000"/>
                  <a:alpha val="58000"/>
                </a:schemeClr>
              </a:gs>
              <a:gs pos="100000">
                <a:srgbClr val="FF0000">
                  <a:alpha val="55000"/>
                </a:srgbClr>
              </a:gs>
            </a:gsLst>
            <a:lin ang="0" scaled="1"/>
            <a:tileRect/>
          </a:gradFill>
        </p:spPr>
        <p:txBody>
          <a:bodyPr vert="horz" lIns="91440" tIns="45720" rIns="91440" bIns="45720" rtlCol="0">
            <a:noAutofit/>
          </a:bodyPr>
          <a:lstStyle/>
          <a:p>
            <a:pPr marL="0" indent="0">
              <a:buNone/>
            </a:pPr>
            <a:r>
              <a:rPr lang="ru-RU" sz="1800" b="1" dirty="0"/>
              <a:t>Использование для обозначения стереоскопических фильмов терминов «трёхмерный» или «3D» связано с тем, что при просмотре таких фильмов у зрителя создаётся иллюзия объёмности изображения, ощущение наличия третьего измерения — глубины и новой размерности пространства уже в 4D. Кроме того, существует ассоциативная связь с расширяющимся использованием средств компьютерной трехмерной графики при создании таких фильмов (ранние стереофильмы снимались как обычные фильмы, но с использованием </a:t>
            </a:r>
            <a:r>
              <a:rPr lang="ru-RU" sz="1800" b="1" dirty="0" err="1"/>
              <a:t>двухобъективных</a:t>
            </a:r>
            <a:r>
              <a:rPr lang="ru-RU" sz="1800" b="1" dirty="0"/>
              <a:t> стереокамер).</a:t>
            </a:r>
          </a:p>
          <a:p>
            <a:pPr marL="0" indent="0">
              <a:buNone/>
            </a:pPr>
            <a:r>
              <a:rPr lang="ru-RU" sz="1800" b="1" dirty="0"/>
              <a:t>На сегодняшний день просмотр фильмов в формате «3D» стал очень популярным явлением.</a:t>
            </a:r>
          </a:p>
          <a:p>
            <a:pPr marL="0" indent="0">
              <a:buNone/>
            </a:pPr>
            <a:r>
              <a:rPr lang="ru-RU" sz="1800" b="1" dirty="0"/>
              <a:t>Основные используемые в настоящее время технологии показа стереофильмов:</a:t>
            </a:r>
          </a:p>
          <a:p>
            <a:r>
              <a:rPr lang="ru-RU" sz="1800" b="1" dirty="0" err="1"/>
              <a:t>Dolby</a:t>
            </a:r>
            <a:r>
              <a:rPr lang="ru-RU" sz="1800" b="1" dirty="0"/>
              <a:t> 3D</a:t>
            </a:r>
          </a:p>
          <a:p>
            <a:r>
              <a:rPr lang="ru-RU" sz="1800" b="1" dirty="0" err="1"/>
              <a:t>XpanD</a:t>
            </a:r>
            <a:endParaRPr lang="ru-RU" sz="1800" b="1" dirty="0"/>
          </a:p>
          <a:p>
            <a:r>
              <a:rPr lang="ru-RU" sz="1800" b="1" dirty="0" err="1"/>
              <a:t>RealD</a:t>
            </a:r>
            <a:endParaRPr lang="ru-RU" sz="1800" b="1" dirty="0"/>
          </a:p>
          <a:p>
            <a:r>
              <a:rPr lang="ru-RU" sz="1800" b="1" dirty="0"/>
              <a:t>IMAX</a:t>
            </a:r>
          </a:p>
        </p:txBody>
      </p:sp>
      <p:sp>
        <p:nvSpPr>
          <p:cNvPr id="4" name="Заголовок 3"/>
          <p:cNvSpPr>
            <a:spLocks noGrp="1"/>
          </p:cNvSpPr>
          <p:nvPr>
            <p:ph type="title"/>
          </p:nvPr>
        </p:nvSpPr>
        <p:spPr/>
        <p:txBody>
          <a:bodyPr>
            <a:normAutofit fontScale="90000"/>
          </a:bodyPr>
          <a:lstStyle/>
          <a:p>
            <a:r>
              <a:rPr lang="ru-RU" dirty="0"/>
              <a:t>Кинотеатры с 3D</a:t>
            </a:r>
          </a:p>
        </p:txBody>
      </p:sp>
      <p:pic>
        <p:nvPicPr>
          <p:cNvPr id="7170" name="Picture 2" descr="C:\Users\Ученик\Downloads\3d_picture_0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83768" y="4284446"/>
            <a:ext cx="4996756" cy="2274642"/>
          </a:xfrm>
          <a:prstGeom prst="rect">
            <a:avLst/>
          </a:prstGeom>
          <a:noFill/>
          <a:extLst>
            <a:ext uri="{909E8E84-426E-40DD-AFC4-6F175D3DCCD1}">
              <a14:hiddenFill xmlns:a14="http://schemas.microsoft.com/office/drawing/2010/main">
                <a:solidFill>
                  <a:srgbClr val="FFFFFF"/>
                </a:solidFill>
              </a14:hiddenFill>
            </a:ext>
          </a:extLst>
        </p:spPr>
      </p:pic>
      <p:sp>
        <p:nvSpPr>
          <p:cNvPr id="8" name="Стрелка влево 7"/>
          <p:cNvSpPr/>
          <p:nvPr/>
        </p:nvSpPr>
        <p:spPr>
          <a:xfrm flipH="1">
            <a:off x="179512" y="6334062"/>
            <a:ext cx="1008112" cy="481533"/>
          </a:xfrm>
          <a:prstGeom prst="leftArrow">
            <a:avLst/>
          </a:prstGeom>
          <a:solidFill>
            <a:srgbClr val="FF0000"/>
          </a:solidFill>
          <a:ln>
            <a:solidFill>
              <a:schemeClr val="tx1">
                <a:lumMod val="95000"/>
                <a:lumOff val="5000"/>
              </a:schemeClr>
            </a:solid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50000"/>
                  </a:schemeClr>
                </a:solidFill>
              </a:rPr>
              <a:t>Назад</a:t>
            </a:r>
          </a:p>
          <a:p>
            <a:pPr algn="ctr"/>
            <a:endParaRPr lang="ru-RU" sz="100" dirty="0" smtClean="0"/>
          </a:p>
          <a:p>
            <a:pPr algn="ctr"/>
            <a:endParaRPr lang="ru-RU" sz="100" dirty="0"/>
          </a:p>
        </p:txBody>
      </p:sp>
      <p:sp>
        <p:nvSpPr>
          <p:cNvPr id="7" name="Стрелка влево 6">
            <a:hlinkClick r:id="rId3" action="ppaction://hlinksldjump"/>
          </p:cNvPr>
          <p:cNvSpPr/>
          <p:nvPr/>
        </p:nvSpPr>
        <p:spPr>
          <a:xfrm>
            <a:off x="8028384" y="6358805"/>
            <a:ext cx="936104" cy="432048"/>
          </a:xfrm>
          <a:prstGeom prst="leftArrow">
            <a:avLst/>
          </a:prstGeom>
          <a:solidFill>
            <a:srgbClr val="FF0000"/>
          </a:solidFill>
          <a:ln>
            <a:solidFill>
              <a:schemeClr val="tx1">
                <a:lumMod val="95000"/>
                <a:lumOff val="5000"/>
              </a:schemeClr>
            </a:solidFill>
          </a:ln>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Меню</a:t>
            </a:r>
          </a:p>
          <a:p>
            <a:pPr algn="ctr"/>
            <a:endParaRPr lang="ru-RU" sz="100" dirty="0"/>
          </a:p>
        </p:txBody>
      </p:sp>
    </p:spTree>
    <p:extLst>
      <p:ext uri="{BB962C8B-B14F-4D97-AF65-F5344CB8AC3E}">
        <p14:creationId xmlns:p14="http://schemas.microsoft.com/office/powerpoint/2010/main" val="1160079790"/>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23528" y="908720"/>
            <a:ext cx="8712968" cy="5949280"/>
          </a:xfrm>
          <a:gradFill flip="none" rotWithShape="1">
            <a:gsLst>
              <a:gs pos="25000">
                <a:schemeClr val="tx2">
                  <a:lumMod val="50000"/>
                  <a:alpha val="58000"/>
                </a:schemeClr>
              </a:gs>
              <a:gs pos="100000">
                <a:srgbClr val="FF0000">
                  <a:alpha val="55000"/>
                </a:srgbClr>
              </a:gs>
            </a:gsLst>
            <a:lin ang="0" scaled="1"/>
            <a:tileRect/>
          </a:gradFill>
        </p:spPr>
        <p:txBody>
          <a:bodyPr vert="horz" lIns="91440" tIns="45720" rIns="91440" bIns="45720" rtlCol="0">
            <a:noAutofit/>
          </a:bodyPr>
          <a:lstStyle/>
          <a:p>
            <a:pPr marL="0" indent="0">
              <a:buNone/>
            </a:pPr>
            <a:r>
              <a:rPr lang="ru-RU" sz="2000" b="1" dirty="0" smtClean="0"/>
              <a:t>Своеобразным </a:t>
            </a:r>
            <a:r>
              <a:rPr lang="ru-RU" sz="2000" b="1" dirty="0"/>
              <a:t>расширением 3D-графики является «дополненная реальность». Используя технологию распознавания изображений (маркеров), программа дополненной реальности достраивает виртуальный 3D-объект в реальной физической среде. Пользователь может взаимодействовать с маркером: поворачивать в разные стороны, по-разному освещать, закрывать некоторые его части — и наблюдать изменения, происходящие с 3D-объектом на экране монитора компьютера.</a:t>
            </a:r>
          </a:p>
          <a:p>
            <a:pPr marL="0" indent="0">
              <a:buNone/>
            </a:pPr>
            <a:r>
              <a:rPr lang="ru-RU" sz="2000" b="1" dirty="0"/>
              <a:t>Толчком к широкому распространению технологии послужило создание в 2008 году открытой библиотеки </a:t>
            </a:r>
            <a:r>
              <a:rPr lang="ru-RU" sz="2000" b="1" dirty="0" err="1"/>
              <a:t>FLARToolKit</a:t>
            </a:r>
            <a:r>
              <a:rPr lang="ru-RU" sz="2000" b="1" dirty="0"/>
              <a:t> для технологии </a:t>
            </a:r>
            <a:r>
              <a:rPr lang="ru-RU" sz="2000" b="1" dirty="0" err="1"/>
              <a:t>Adobe</a:t>
            </a:r>
            <a:r>
              <a:rPr lang="ru-RU" sz="2000" b="1" dirty="0"/>
              <a:t> </a:t>
            </a:r>
            <a:r>
              <a:rPr lang="ru-RU" sz="2000" b="1" dirty="0" err="1"/>
              <a:t>Flash</a:t>
            </a:r>
            <a:r>
              <a:rPr lang="ru-RU" sz="2000" b="1" dirty="0"/>
              <a:t>.</a:t>
            </a:r>
          </a:p>
          <a:p>
            <a:pPr marL="0" indent="0">
              <a:buNone/>
            </a:pPr>
            <a:endParaRPr lang="ru-RU" sz="1200" b="1" dirty="0"/>
          </a:p>
        </p:txBody>
      </p:sp>
      <p:sp>
        <p:nvSpPr>
          <p:cNvPr id="5" name="Заголовок 4"/>
          <p:cNvSpPr>
            <a:spLocks noGrp="1"/>
          </p:cNvSpPr>
          <p:nvPr>
            <p:ph type="title"/>
          </p:nvPr>
        </p:nvSpPr>
        <p:spPr/>
        <p:txBody>
          <a:bodyPr>
            <a:normAutofit fontScale="90000"/>
          </a:bodyPr>
          <a:lstStyle/>
          <a:p>
            <a:r>
              <a:rPr lang="ru-RU" dirty="0"/>
              <a:t>Дополненная реальность и 3D</a:t>
            </a:r>
          </a:p>
        </p:txBody>
      </p:sp>
      <p:pic>
        <p:nvPicPr>
          <p:cNvPr id="4098" name="Picture 2" descr="C:\Users\Ученик\Downloads\1424629688_53074699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4438815"/>
            <a:ext cx="3816424" cy="21360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Ученик\Downloads\heres-what-happened-when-we-strapped-a-bunch-of-people-into-the-oculus-rift-virtual-reality-headse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4464" y="4438815"/>
            <a:ext cx="2789904" cy="2093412"/>
          </a:xfrm>
          <a:prstGeom prst="rect">
            <a:avLst/>
          </a:prstGeom>
          <a:noFill/>
          <a:extLst>
            <a:ext uri="{909E8E84-426E-40DD-AFC4-6F175D3DCCD1}">
              <a14:hiddenFill xmlns:a14="http://schemas.microsoft.com/office/drawing/2010/main">
                <a:solidFill>
                  <a:srgbClr val="FFFFFF"/>
                </a:solidFill>
              </a14:hiddenFill>
            </a:ext>
          </a:extLst>
        </p:spPr>
      </p:pic>
      <p:sp>
        <p:nvSpPr>
          <p:cNvPr id="7" name="Стрелка влево 6">
            <a:hlinkClick r:id="rId4" action="ppaction://hlinksldjump"/>
          </p:cNvPr>
          <p:cNvSpPr/>
          <p:nvPr/>
        </p:nvSpPr>
        <p:spPr>
          <a:xfrm>
            <a:off x="8028384" y="6358805"/>
            <a:ext cx="936104" cy="432048"/>
          </a:xfrm>
          <a:prstGeom prst="leftArrow">
            <a:avLst/>
          </a:prstGeom>
          <a:solidFill>
            <a:srgbClr val="FF0000"/>
          </a:solidFill>
          <a:ln>
            <a:solidFill>
              <a:schemeClr val="tx1">
                <a:lumMod val="95000"/>
                <a:lumOff val="5000"/>
              </a:schemeClr>
            </a:solidFill>
          </a:ln>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Меню</a:t>
            </a:r>
          </a:p>
          <a:p>
            <a:pPr algn="ctr"/>
            <a:endParaRPr lang="ru-RU" sz="100" dirty="0"/>
          </a:p>
        </p:txBody>
      </p:sp>
      <p:sp>
        <p:nvSpPr>
          <p:cNvPr id="8" name="Стрелка влево 7"/>
          <p:cNvSpPr/>
          <p:nvPr/>
        </p:nvSpPr>
        <p:spPr>
          <a:xfrm flipH="1">
            <a:off x="179512" y="6334062"/>
            <a:ext cx="1008112" cy="481533"/>
          </a:xfrm>
          <a:prstGeom prst="leftArrow">
            <a:avLst/>
          </a:prstGeom>
          <a:solidFill>
            <a:srgbClr val="FF0000"/>
          </a:solidFill>
          <a:ln>
            <a:solidFill>
              <a:schemeClr val="tx1">
                <a:lumMod val="95000"/>
                <a:lumOff val="5000"/>
              </a:schemeClr>
            </a:solid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50000"/>
                  </a:schemeClr>
                </a:solidFill>
              </a:rPr>
              <a:t>Назад</a:t>
            </a:r>
          </a:p>
          <a:p>
            <a:pPr algn="ctr"/>
            <a:endParaRPr lang="ru-RU" sz="100" dirty="0" smtClean="0"/>
          </a:p>
          <a:p>
            <a:pPr algn="ctr"/>
            <a:endParaRPr lang="ru-RU" sz="100" dirty="0"/>
          </a:p>
        </p:txBody>
      </p:sp>
    </p:spTree>
    <p:extLst>
      <p:ext uri="{BB962C8B-B14F-4D97-AF65-F5344CB8AC3E}">
        <p14:creationId xmlns:p14="http://schemas.microsoft.com/office/powerpoint/2010/main" val="3505237761"/>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23528" y="1124744"/>
            <a:ext cx="8712968" cy="5733256"/>
          </a:xfrm>
          <a:gradFill flip="none" rotWithShape="1">
            <a:gsLst>
              <a:gs pos="25000">
                <a:schemeClr val="tx2">
                  <a:lumMod val="50000"/>
                  <a:alpha val="58000"/>
                </a:schemeClr>
              </a:gs>
              <a:gs pos="100000">
                <a:srgbClr val="FF0000">
                  <a:alpha val="55000"/>
                </a:srgbClr>
              </a:gs>
            </a:gsLst>
            <a:lin ang="0" scaled="1"/>
            <a:tileRect/>
          </a:gradFill>
        </p:spPr>
        <p:txBody>
          <a:bodyPr vert="horz" lIns="91440" tIns="45720" rIns="91440" bIns="45720" rtlCol="0">
            <a:noAutofit/>
          </a:bodyPr>
          <a:lstStyle/>
          <a:p>
            <a:r>
              <a:rPr lang="ru-RU" sz="2000" b="1" dirty="0"/>
              <a:t>Дж. Ли, Б. </a:t>
            </a:r>
            <a:r>
              <a:rPr lang="ru-RU" sz="2000" b="1" dirty="0" err="1"/>
              <a:t>Уэр</a:t>
            </a:r>
            <a:r>
              <a:rPr lang="ru-RU" sz="2000" b="1" dirty="0"/>
              <a:t>. Трёхмерная графика и анимация. </a:t>
            </a:r>
            <a:endParaRPr lang="ru-RU" sz="2000" b="1" dirty="0" smtClean="0"/>
          </a:p>
          <a:p>
            <a:r>
              <a:rPr lang="ru-RU" sz="2000" b="1" dirty="0" smtClean="0"/>
              <a:t>Д</a:t>
            </a:r>
            <a:r>
              <a:rPr lang="ru-RU" sz="2000" b="1" dirty="0"/>
              <a:t>. </a:t>
            </a:r>
            <a:r>
              <a:rPr lang="ru-RU" sz="2000" b="1" dirty="0" err="1"/>
              <a:t>Херн</a:t>
            </a:r>
            <a:r>
              <a:rPr lang="ru-RU" sz="2000" b="1" dirty="0"/>
              <a:t>, М. П. Бейкер. Компьютерная графика и стандарт </a:t>
            </a:r>
            <a:r>
              <a:rPr lang="ru-RU" sz="2000" b="1" dirty="0" err="1"/>
              <a:t>OpenGL</a:t>
            </a:r>
            <a:r>
              <a:rPr lang="ru-RU" sz="2000" b="1" dirty="0"/>
              <a:t>. </a:t>
            </a:r>
            <a:endParaRPr lang="ru-RU" sz="2000" b="1" dirty="0" smtClean="0"/>
          </a:p>
          <a:p>
            <a:r>
              <a:rPr lang="ru-RU" sz="2000" b="1" dirty="0" smtClean="0"/>
              <a:t>Э</a:t>
            </a:r>
            <a:r>
              <a:rPr lang="ru-RU" sz="2000" b="1" dirty="0"/>
              <a:t>. </a:t>
            </a:r>
            <a:r>
              <a:rPr lang="ru-RU" sz="2000" b="1" dirty="0" err="1"/>
              <a:t>Энджел</a:t>
            </a:r>
            <a:r>
              <a:rPr lang="ru-RU" sz="2000" b="1" dirty="0"/>
              <a:t>. Интерактивная компьютерная графика. Вводный курс на базе </a:t>
            </a:r>
            <a:r>
              <a:rPr lang="ru-RU" sz="2000" b="1" dirty="0" err="1"/>
              <a:t>OpenGL</a:t>
            </a:r>
            <a:r>
              <a:rPr lang="ru-RU" sz="2000" b="1" dirty="0"/>
              <a:t>. </a:t>
            </a:r>
            <a:endParaRPr lang="ru-RU" sz="2000" b="1" dirty="0" smtClean="0"/>
          </a:p>
          <a:p>
            <a:r>
              <a:rPr lang="ru-RU" sz="2000" b="1" dirty="0" smtClean="0"/>
              <a:t>Г</a:t>
            </a:r>
            <a:r>
              <a:rPr lang="ru-RU" sz="2000" b="1" dirty="0"/>
              <a:t>. </a:t>
            </a:r>
            <a:r>
              <a:rPr lang="ru-RU" sz="2000" b="1" dirty="0" err="1"/>
              <a:t>Снук</a:t>
            </a:r>
            <a:r>
              <a:rPr lang="ru-RU" sz="2000" b="1" dirty="0"/>
              <a:t>. 3D-ландшафты в реальном времени на C++ и </a:t>
            </a:r>
            <a:r>
              <a:rPr lang="ru-RU" sz="2000" b="1" dirty="0" err="1"/>
              <a:t>DirectX</a:t>
            </a:r>
            <a:r>
              <a:rPr lang="ru-RU" sz="2000" b="1" dirty="0"/>
              <a:t> 9. </a:t>
            </a:r>
            <a:endParaRPr lang="ru-RU" sz="2000" b="1" dirty="0" smtClean="0"/>
          </a:p>
          <a:p>
            <a:r>
              <a:rPr lang="ru-RU" sz="2000" b="1" dirty="0" smtClean="0"/>
              <a:t>В</a:t>
            </a:r>
            <a:r>
              <a:rPr lang="ru-RU" sz="2000" b="1" dirty="0"/>
              <a:t>. П. Иванов, А. С. Батраков. Трёхмерная компьютерная графика </a:t>
            </a:r>
            <a:endParaRPr lang="ru-RU" sz="2000" b="1" dirty="0" smtClean="0"/>
          </a:p>
          <a:p>
            <a:r>
              <a:rPr lang="en-US" sz="2000" b="1" dirty="0" smtClean="0">
                <a:hlinkClick r:id="rId2"/>
              </a:rPr>
              <a:t>http:/</a:t>
            </a:r>
            <a:r>
              <a:rPr lang="ru-RU" sz="2000" b="1" dirty="0" err="1" smtClean="0">
                <a:hlinkClick r:id="rId2"/>
              </a:rPr>
              <a:t>ru.wikipedia.or</a:t>
            </a:r>
            <a:r>
              <a:rPr lang="en-US" sz="2000" b="1" dirty="0">
                <a:hlinkClick r:id="rId2"/>
              </a:rPr>
              <a:t>g</a:t>
            </a:r>
            <a:endParaRPr lang="ru-RU" sz="2000" b="1" dirty="0"/>
          </a:p>
          <a:p>
            <a:r>
              <a:rPr lang="en-US" sz="2000" b="1" dirty="0">
                <a:hlinkClick r:id="rId3"/>
              </a:rPr>
              <a:t>www.</a:t>
            </a:r>
            <a:r>
              <a:rPr lang="ru-RU" sz="2000" b="1" dirty="0">
                <a:hlinkClick r:id="rId3"/>
              </a:rPr>
              <a:t>repetitor3d.ru</a:t>
            </a:r>
            <a:endParaRPr lang="en-US" sz="2000" b="1" dirty="0"/>
          </a:p>
          <a:p>
            <a:r>
              <a:rPr lang="en-US" sz="2000" b="1" dirty="0">
                <a:hlinkClick r:id="rId4"/>
              </a:rPr>
              <a:t>www.pikabu.ru</a:t>
            </a:r>
            <a:endParaRPr lang="en-US" sz="2000" b="1" dirty="0"/>
          </a:p>
          <a:p>
            <a:r>
              <a:rPr lang="en-US" sz="2000" b="1" dirty="0" smtClean="0">
                <a:hlinkClick r:id="rId5"/>
              </a:rPr>
              <a:t>www.game-ready-free.com</a:t>
            </a:r>
            <a:endParaRPr lang="en-US" sz="2000" b="1" dirty="0" smtClean="0"/>
          </a:p>
          <a:p>
            <a:r>
              <a:rPr lang="en-US" sz="2000" b="1" dirty="0" smtClean="0">
                <a:hlinkClick r:id="rId6"/>
              </a:rPr>
              <a:t>www.ttuhive.com</a:t>
            </a:r>
            <a:endParaRPr lang="ru-RU" sz="2000" b="1" dirty="0" smtClean="0"/>
          </a:p>
          <a:p>
            <a:r>
              <a:rPr lang="en-US" sz="2000" b="1" dirty="0" smtClean="0">
                <a:hlinkClick r:id="rId7"/>
              </a:rPr>
              <a:t>www.3dliga.ru</a:t>
            </a:r>
            <a:endParaRPr lang="ru-RU" sz="2000" b="1" dirty="0" smtClean="0"/>
          </a:p>
          <a:p>
            <a:r>
              <a:rPr lang="en-US" sz="2000" b="1" dirty="0" smtClean="0">
                <a:hlinkClick r:id="rId8"/>
              </a:rPr>
              <a:t>www.vk.com</a:t>
            </a:r>
            <a:endParaRPr lang="ru-RU" sz="2000" b="1" dirty="0" smtClean="0"/>
          </a:p>
          <a:p>
            <a:r>
              <a:rPr lang="en-US" sz="2000" b="1" dirty="0" smtClean="0">
                <a:hlinkClick r:id="rId9"/>
              </a:rPr>
              <a:t>www.google.com</a:t>
            </a:r>
            <a:endParaRPr lang="en-US" sz="2000" b="1" dirty="0" smtClean="0"/>
          </a:p>
          <a:p>
            <a:endParaRPr lang="ru-RU" sz="2000" b="1" dirty="0"/>
          </a:p>
          <a:p>
            <a:pPr marL="0" indent="0">
              <a:buNone/>
            </a:pPr>
            <a:endParaRPr lang="ru-RU" sz="1200" b="1" dirty="0"/>
          </a:p>
        </p:txBody>
      </p:sp>
      <p:sp>
        <p:nvSpPr>
          <p:cNvPr id="5" name="Заголовок 4"/>
          <p:cNvSpPr>
            <a:spLocks noGrp="1"/>
          </p:cNvSpPr>
          <p:nvPr>
            <p:ph type="title"/>
          </p:nvPr>
        </p:nvSpPr>
        <p:spPr/>
        <p:txBody>
          <a:bodyPr>
            <a:normAutofit fontScale="90000"/>
          </a:bodyPr>
          <a:lstStyle/>
          <a:p>
            <a:r>
              <a:rPr lang="ru-RU" dirty="0" smtClean="0"/>
              <a:t>Информационные источники</a:t>
            </a:r>
            <a:endParaRPr lang="ru-RU" dirty="0"/>
          </a:p>
        </p:txBody>
      </p:sp>
      <p:sp>
        <p:nvSpPr>
          <p:cNvPr id="6" name="Стрелка влево 5">
            <a:hlinkClick r:id="rId10" action="ppaction://hlinksldjump"/>
          </p:cNvPr>
          <p:cNvSpPr/>
          <p:nvPr/>
        </p:nvSpPr>
        <p:spPr>
          <a:xfrm>
            <a:off x="8028384" y="6358805"/>
            <a:ext cx="936104" cy="432048"/>
          </a:xfrm>
          <a:prstGeom prst="leftArrow">
            <a:avLst/>
          </a:prstGeom>
          <a:solidFill>
            <a:srgbClr val="FF0000"/>
          </a:solidFill>
          <a:ln>
            <a:solidFill>
              <a:schemeClr val="tx1">
                <a:lumMod val="95000"/>
                <a:lumOff val="5000"/>
              </a:schemeClr>
            </a:solidFill>
          </a:ln>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Меню</a:t>
            </a:r>
          </a:p>
          <a:p>
            <a:pPr algn="ctr"/>
            <a:endParaRPr lang="ru-RU" sz="100" dirty="0"/>
          </a:p>
        </p:txBody>
      </p:sp>
      <p:sp>
        <p:nvSpPr>
          <p:cNvPr id="7" name="Стрелка влево 6"/>
          <p:cNvSpPr/>
          <p:nvPr/>
        </p:nvSpPr>
        <p:spPr>
          <a:xfrm flipH="1">
            <a:off x="179512" y="6334062"/>
            <a:ext cx="1008112" cy="481533"/>
          </a:xfrm>
          <a:prstGeom prst="leftArrow">
            <a:avLst/>
          </a:prstGeom>
          <a:solidFill>
            <a:srgbClr val="FF0000"/>
          </a:solidFill>
          <a:ln>
            <a:solidFill>
              <a:schemeClr val="tx1">
                <a:lumMod val="95000"/>
                <a:lumOff val="5000"/>
              </a:schemeClr>
            </a:solid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50000"/>
                  </a:schemeClr>
                </a:solidFill>
              </a:rPr>
              <a:t>Назад</a:t>
            </a:r>
          </a:p>
          <a:p>
            <a:pPr algn="ctr"/>
            <a:endParaRPr lang="ru-RU" sz="100" dirty="0" smtClean="0"/>
          </a:p>
          <a:p>
            <a:pPr algn="ctr"/>
            <a:endParaRPr lang="ru-RU" sz="100" dirty="0"/>
          </a:p>
        </p:txBody>
      </p:sp>
    </p:spTree>
    <p:extLst>
      <p:ext uri="{BB962C8B-B14F-4D97-AF65-F5344CB8AC3E}">
        <p14:creationId xmlns:p14="http://schemas.microsoft.com/office/powerpoint/2010/main" val="629270385"/>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1628800"/>
            <a:ext cx="8229600" cy="4525963"/>
          </a:xfrm>
          <a:gradFill>
            <a:gsLst>
              <a:gs pos="22000">
                <a:schemeClr val="tx2">
                  <a:lumMod val="50000"/>
                  <a:alpha val="65000"/>
                </a:schemeClr>
              </a:gs>
              <a:gs pos="100000">
                <a:srgbClr val="FF0000">
                  <a:alpha val="65000"/>
                </a:srgbClr>
              </a:gs>
              <a:gs pos="84000">
                <a:schemeClr val="tx2">
                  <a:lumMod val="50000"/>
                  <a:alpha val="65000"/>
                </a:schemeClr>
              </a:gs>
              <a:gs pos="0">
                <a:srgbClr val="FF0000">
                  <a:alpha val="65000"/>
                </a:srgbClr>
              </a:gs>
            </a:gsLst>
            <a:lin ang="0" scaled="1"/>
          </a:gradFill>
          <a:scene3d>
            <a:camera prst="perspectiveRelaxedModerately"/>
            <a:lightRig rig="threePt" dir="t"/>
          </a:scene3d>
          <a:sp3d>
            <a:bevelT/>
          </a:sp3d>
        </p:spPr>
        <p:txBody>
          <a:bodyPr>
            <a:normAutofit lnSpcReduction="10000"/>
          </a:bodyPr>
          <a:lstStyle/>
          <a:p>
            <a:pPr marL="0" indent="0" algn="ctr">
              <a:buNone/>
            </a:pPr>
            <a:r>
              <a:rPr lang="ru-RU" dirty="0" smtClean="0">
                <a:hlinkClick r:id="rId2" action="ppaction://hlinksldjump"/>
              </a:rPr>
              <a:t>3</a:t>
            </a:r>
            <a:r>
              <a:rPr lang="en-US" dirty="0" smtClean="0">
                <a:hlinkClick r:id="rId2" action="ppaction://hlinksldjump"/>
              </a:rPr>
              <a:t>D-</a:t>
            </a:r>
            <a:r>
              <a:rPr lang="ru-RU" dirty="0" smtClean="0">
                <a:hlinkClick r:id="rId2" action="ppaction://hlinksldjump"/>
              </a:rPr>
              <a:t>графика в целом</a:t>
            </a:r>
            <a:endParaRPr lang="ru-RU" dirty="0" smtClean="0"/>
          </a:p>
          <a:p>
            <a:pPr marL="0" indent="0" algn="ctr">
              <a:buNone/>
            </a:pPr>
            <a:r>
              <a:rPr lang="ru-RU" dirty="0" smtClean="0">
                <a:hlinkClick r:id="rId3" action="ppaction://hlinksldjump"/>
              </a:rPr>
              <a:t>Применение</a:t>
            </a:r>
            <a:endParaRPr lang="ru-RU" dirty="0" smtClean="0"/>
          </a:p>
          <a:p>
            <a:pPr marL="0" indent="0" algn="ctr">
              <a:buNone/>
            </a:pPr>
            <a:r>
              <a:rPr lang="ru-RU" dirty="0" smtClean="0">
                <a:hlinkClick r:id="rId4" action="ppaction://hlinksldjump"/>
              </a:rPr>
              <a:t>Создание</a:t>
            </a:r>
            <a:endParaRPr lang="ru-RU" dirty="0" smtClean="0"/>
          </a:p>
          <a:p>
            <a:pPr marL="0" indent="0" algn="ctr">
              <a:buNone/>
            </a:pPr>
            <a:r>
              <a:rPr lang="ru-RU" dirty="0" smtClean="0">
                <a:hlinkClick r:id="rId5" action="ppaction://hlinksldjump"/>
              </a:rPr>
              <a:t>Программное обеспечение</a:t>
            </a:r>
            <a:endParaRPr lang="ru-RU" dirty="0" smtClean="0"/>
          </a:p>
          <a:p>
            <a:pPr marL="0" indent="0" algn="ctr">
              <a:buNone/>
            </a:pPr>
            <a:r>
              <a:rPr lang="ru-RU" dirty="0" smtClean="0">
                <a:hlinkClick r:id="rId6" action="ppaction://hlinksldjump"/>
              </a:rPr>
              <a:t>Трёхмерные дисплеи</a:t>
            </a:r>
            <a:endParaRPr lang="ru-RU" dirty="0" smtClean="0"/>
          </a:p>
          <a:p>
            <a:pPr marL="0" indent="0" algn="ctr">
              <a:buNone/>
            </a:pPr>
            <a:r>
              <a:rPr lang="ru-RU" dirty="0" smtClean="0">
                <a:hlinkClick r:id="rId7" action="ppaction://hlinksldjump"/>
              </a:rPr>
              <a:t>Кинотеатры </a:t>
            </a:r>
            <a:r>
              <a:rPr lang="ru-RU" dirty="0">
                <a:hlinkClick r:id="rId7" action="ppaction://hlinksldjump"/>
              </a:rPr>
              <a:t>с </a:t>
            </a:r>
            <a:r>
              <a:rPr lang="ru-RU" dirty="0" smtClean="0">
                <a:hlinkClick r:id="rId7" action="ppaction://hlinksldjump"/>
              </a:rPr>
              <a:t>3D</a:t>
            </a:r>
            <a:endParaRPr lang="ru-RU" dirty="0" smtClean="0"/>
          </a:p>
          <a:p>
            <a:pPr marL="0" indent="0" algn="ctr">
              <a:buNone/>
            </a:pPr>
            <a:r>
              <a:rPr lang="ru-RU" dirty="0" smtClean="0">
                <a:hlinkClick r:id="rId8" action="ppaction://hlinksldjump"/>
              </a:rPr>
              <a:t>Дополненная </a:t>
            </a:r>
            <a:r>
              <a:rPr lang="ru-RU" dirty="0">
                <a:hlinkClick r:id="rId8" action="ppaction://hlinksldjump"/>
              </a:rPr>
              <a:t>реальность и </a:t>
            </a:r>
            <a:r>
              <a:rPr lang="ru-RU" dirty="0" smtClean="0">
                <a:hlinkClick r:id="rId8" action="ppaction://hlinksldjump"/>
              </a:rPr>
              <a:t>3D</a:t>
            </a:r>
            <a:endParaRPr lang="ru-RU" dirty="0" smtClean="0"/>
          </a:p>
          <a:p>
            <a:pPr marL="0" indent="0" algn="ctr">
              <a:buNone/>
            </a:pPr>
            <a:r>
              <a:rPr lang="ru-RU" dirty="0">
                <a:hlinkClick r:id="rId9" action="ppaction://hlinksldjump"/>
              </a:rPr>
              <a:t>Информационные источники</a:t>
            </a:r>
            <a:endParaRPr lang="ru-RU" dirty="0"/>
          </a:p>
        </p:txBody>
      </p:sp>
      <p:sp>
        <p:nvSpPr>
          <p:cNvPr id="4" name="Заголовок 3"/>
          <p:cNvSpPr>
            <a:spLocks noGrp="1"/>
          </p:cNvSpPr>
          <p:nvPr>
            <p:ph type="title"/>
          </p:nvPr>
        </p:nvSpPr>
        <p:spPr/>
        <p:txBody>
          <a:bodyPr>
            <a:normAutofit fontScale="90000"/>
          </a:bodyPr>
          <a:lstStyle/>
          <a:p>
            <a:r>
              <a:rPr lang="ru-RU" dirty="0" smtClean="0"/>
              <a:t>Меню</a:t>
            </a:r>
            <a:endParaRPr lang="ru-RU" dirty="0"/>
          </a:p>
        </p:txBody>
      </p:sp>
      <p:sp>
        <p:nvSpPr>
          <p:cNvPr id="5" name="Управляющая кнопка: настраиваемая 4">
            <a:hlinkClick r:id="" action="ppaction://hlinkshowjump?jump=endshow" highlightClick="1"/>
          </p:cNvPr>
          <p:cNvSpPr/>
          <p:nvPr/>
        </p:nvSpPr>
        <p:spPr>
          <a:xfrm>
            <a:off x="3851920" y="6237312"/>
            <a:ext cx="1368152" cy="396044"/>
          </a:xfrm>
          <a:prstGeom prst="actionButtonBlank">
            <a:avLst/>
          </a:prstGeom>
          <a:solidFill>
            <a:srgbClr val="FF0000"/>
          </a:solidFill>
          <a:ln>
            <a:solidFill>
              <a:schemeClr val="tx1">
                <a:lumMod val="95000"/>
                <a:lumOff val="5000"/>
              </a:schemeClr>
            </a:solidFill>
          </a:ln>
          <a:scene3d>
            <a:camera prst="perspectiveRelaxedModerately"/>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Выход</a:t>
            </a:r>
            <a:endParaRPr lang="ru-RU" dirty="0"/>
          </a:p>
        </p:txBody>
      </p:sp>
    </p:spTree>
    <p:extLst>
      <p:ext uri="{BB962C8B-B14F-4D97-AF65-F5344CB8AC3E}">
        <p14:creationId xmlns:p14="http://schemas.microsoft.com/office/powerpoint/2010/main" val="2969042553"/>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3</a:t>
            </a:r>
            <a:r>
              <a:rPr lang="en-US" dirty="0"/>
              <a:t>D-</a:t>
            </a:r>
            <a:r>
              <a:rPr lang="ru-RU" dirty="0"/>
              <a:t>графика в целом</a:t>
            </a:r>
          </a:p>
        </p:txBody>
      </p:sp>
      <p:sp>
        <p:nvSpPr>
          <p:cNvPr id="3" name="Объект 2"/>
          <p:cNvSpPr>
            <a:spLocks noGrp="1"/>
          </p:cNvSpPr>
          <p:nvPr>
            <p:ph idx="4294967295"/>
          </p:nvPr>
        </p:nvSpPr>
        <p:spPr>
          <a:xfrm>
            <a:off x="251520" y="805558"/>
            <a:ext cx="8784976" cy="6048672"/>
          </a:xfrm>
          <a:gradFill flip="none" rotWithShape="1">
            <a:gsLst>
              <a:gs pos="25000">
                <a:schemeClr val="tx2">
                  <a:lumMod val="50000"/>
                  <a:alpha val="58000"/>
                </a:schemeClr>
              </a:gs>
              <a:gs pos="100000">
                <a:srgbClr val="FF0000">
                  <a:alpha val="55000"/>
                </a:srgbClr>
              </a:gs>
            </a:gsLst>
            <a:lin ang="0" scaled="1"/>
            <a:tileRect/>
          </a:gradFill>
        </p:spPr>
        <p:txBody>
          <a:bodyPr>
            <a:noAutofit/>
          </a:bodyPr>
          <a:lstStyle/>
          <a:p>
            <a:pPr marL="0" indent="0">
              <a:buNone/>
            </a:pPr>
            <a:r>
              <a:rPr lang="ru-RU" sz="2000" b="1" dirty="0"/>
              <a:t>Трёхмерная графика</a:t>
            </a:r>
            <a:r>
              <a:rPr lang="ru-RU" sz="1800" dirty="0"/>
              <a:t> (</a:t>
            </a:r>
            <a:r>
              <a:rPr lang="ru-RU" sz="1800" b="1" dirty="0"/>
              <a:t>3D</a:t>
            </a:r>
            <a:r>
              <a:rPr lang="ru-RU" sz="1800" dirty="0"/>
              <a:t> (от англ. </a:t>
            </a:r>
            <a:r>
              <a:rPr lang="ru-RU" sz="1800" i="1" dirty="0"/>
              <a:t>3 </a:t>
            </a:r>
            <a:r>
              <a:rPr lang="ru-RU" sz="1800" i="1" dirty="0" err="1"/>
              <a:t>Dimensions</a:t>
            </a:r>
            <a:r>
              <a:rPr lang="ru-RU" sz="1800" dirty="0"/>
              <a:t> — «3 измерения») </a:t>
            </a:r>
            <a:r>
              <a:rPr lang="ru-RU" sz="1800" b="1" dirty="0" err="1"/>
              <a:t>Graphics</a:t>
            </a:r>
            <a:r>
              <a:rPr lang="ru-RU" sz="1800" dirty="0"/>
              <a:t>, Три измерения изображения) — раздел компьютерной графики, совокупности приемов и инструментов (как программных, так и аппаратных), предназначенных для изображения объёмных объектов.</a:t>
            </a:r>
          </a:p>
          <a:p>
            <a:pPr marL="0" indent="0">
              <a:buNone/>
            </a:pPr>
            <a:r>
              <a:rPr lang="ru-RU" sz="1800" dirty="0"/>
              <a:t>Трёхмерное изображение на плоскости отличается от двумерного тем, что включает построение геометрической проекции трёхмерной модели </a:t>
            </a:r>
            <a:r>
              <a:rPr lang="ru-RU" sz="1800" i="1" dirty="0"/>
              <a:t>сцены</a:t>
            </a:r>
            <a:r>
              <a:rPr lang="ru-RU" sz="1800" dirty="0"/>
              <a:t> на плоскость (например, экран компьютера) с помощью специализированных программ (однако, с созданием и внедрением 3D-дисплеев и 3D-принтеров, трёхмерная графика не обязательно включает в себя проецирование на плоскость). При этом модель может как соответствовать объектам из реального мира (автомобили, здания, ураган, астероид), так и быть полностью абстрактной (проекция четырёхмерного фрактала).</a:t>
            </a:r>
          </a:p>
          <a:p>
            <a:pPr marL="0" indent="0">
              <a:buNone/>
            </a:pPr>
            <a:r>
              <a:rPr lang="ru-RU" sz="2000" b="1" dirty="0"/>
              <a:t>3D-моделирование </a:t>
            </a:r>
            <a:r>
              <a:rPr lang="ru-RU" sz="1800" dirty="0"/>
              <a:t>— это процесс создания трехмерной модели объекта. </a:t>
            </a:r>
            <a:r>
              <a:rPr lang="ru-RU" sz="2000" b="1" dirty="0"/>
              <a:t>Задача 3D-моделирования </a:t>
            </a:r>
            <a:r>
              <a:rPr lang="ru-RU" sz="1800" dirty="0"/>
              <a:t>— разработать визуальный объемный образ желаемого объекта. С помощью трехмерной графики можно и создать точную копию конкретного предмета, и разработать новое, даже нереальное представление до сего момента не существовавшего объекта.</a:t>
            </a:r>
          </a:p>
          <a:p>
            <a:pPr marL="0" indent="0">
              <a:buNone/>
            </a:pPr>
            <a:endParaRPr lang="ru-RU" sz="1800" dirty="0"/>
          </a:p>
        </p:txBody>
      </p:sp>
      <p:sp>
        <p:nvSpPr>
          <p:cNvPr id="6" name="Стрелка влево 5">
            <a:hlinkClick r:id="rId3" action="ppaction://hlinksldjump"/>
          </p:cNvPr>
          <p:cNvSpPr/>
          <p:nvPr/>
        </p:nvSpPr>
        <p:spPr>
          <a:xfrm>
            <a:off x="8028384" y="6358805"/>
            <a:ext cx="936104" cy="432048"/>
          </a:xfrm>
          <a:prstGeom prst="leftArrow">
            <a:avLst/>
          </a:prstGeom>
          <a:solidFill>
            <a:srgbClr val="FF0000"/>
          </a:solidFill>
          <a:ln>
            <a:solidFill>
              <a:schemeClr val="tx1">
                <a:lumMod val="95000"/>
                <a:lumOff val="5000"/>
              </a:schemeClr>
            </a:solidFill>
          </a:ln>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Меню</a:t>
            </a:r>
          </a:p>
          <a:p>
            <a:pPr algn="ctr"/>
            <a:endParaRPr lang="ru-RU" sz="100" dirty="0"/>
          </a:p>
        </p:txBody>
      </p:sp>
      <p:sp>
        <p:nvSpPr>
          <p:cNvPr id="8" name="Стрелка влево 7"/>
          <p:cNvSpPr/>
          <p:nvPr/>
        </p:nvSpPr>
        <p:spPr>
          <a:xfrm flipH="1">
            <a:off x="179512" y="6334062"/>
            <a:ext cx="1008112" cy="481533"/>
          </a:xfrm>
          <a:prstGeom prst="leftArrow">
            <a:avLst/>
          </a:prstGeom>
          <a:solidFill>
            <a:srgbClr val="FF0000"/>
          </a:solidFill>
          <a:ln>
            <a:solidFill>
              <a:schemeClr val="tx1">
                <a:lumMod val="95000"/>
                <a:lumOff val="5000"/>
              </a:schemeClr>
            </a:solid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50000"/>
                  </a:schemeClr>
                </a:solidFill>
              </a:rPr>
              <a:t>Назад</a:t>
            </a:r>
          </a:p>
          <a:p>
            <a:pPr algn="ctr"/>
            <a:endParaRPr lang="ru-RU" sz="100" dirty="0" smtClean="0"/>
          </a:p>
          <a:p>
            <a:pPr algn="ctr"/>
            <a:endParaRPr lang="ru-RU" sz="100" dirty="0"/>
          </a:p>
        </p:txBody>
      </p:sp>
    </p:spTree>
    <p:extLst>
      <p:ext uri="{BB962C8B-B14F-4D97-AF65-F5344CB8AC3E}">
        <p14:creationId xmlns:p14="http://schemas.microsoft.com/office/powerpoint/2010/main" val="40534154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79512" y="836712"/>
            <a:ext cx="8856984" cy="6021288"/>
          </a:xfrm>
          <a:gradFill flip="none" rotWithShape="1">
            <a:gsLst>
              <a:gs pos="25000">
                <a:schemeClr val="tx2">
                  <a:lumMod val="50000"/>
                  <a:alpha val="58000"/>
                </a:schemeClr>
              </a:gs>
              <a:gs pos="100000">
                <a:srgbClr val="FF0000">
                  <a:alpha val="55000"/>
                </a:srgbClr>
              </a:gs>
            </a:gsLst>
            <a:lin ang="0" scaled="1"/>
            <a:tileRect/>
          </a:gradFill>
        </p:spPr>
        <p:txBody>
          <a:bodyPr vert="horz" lIns="91440" tIns="45720" rIns="91440" bIns="45720" rtlCol="0">
            <a:noAutofit/>
          </a:bodyPr>
          <a:lstStyle/>
          <a:p>
            <a:pPr marL="0" indent="0">
              <a:buNone/>
            </a:pPr>
            <a:r>
              <a:rPr lang="ru-RU" sz="1600" b="1" dirty="0"/>
              <a:t>Трёхмерная графика активно применяется для создания изображений на плоскости экрана или листа печатной продукции в науке и промышленности, например, в системах автоматизации проектных работ (САПР; для создания твердотельных элементов: зданий, деталей машин, механизмов), архитектурной визуализации (сюда относится и так </a:t>
            </a:r>
            <a:r>
              <a:rPr lang="ru-RU" sz="1600" b="1" dirty="0" smtClean="0"/>
              <a:t>называемая </a:t>
            </a:r>
            <a:r>
              <a:rPr lang="ru-RU" sz="1600" b="1" dirty="0"/>
              <a:t>«виртуальная археология»), в современных системах медицинской визуализации</a:t>
            </a:r>
            <a:r>
              <a:rPr lang="ru-RU" sz="1600" b="1" dirty="0" smtClean="0"/>
              <a:t>.</a:t>
            </a:r>
          </a:p>
          <a:p>
            <a:pPr marL="0" indent="0">
              <a:buNone/>
            </a:pPr>
            <a:r>
              <a:rPr lang="ru-RU" sz="1600" b="1" dirty="0" smtClean="0"/>
              <a:t>Самое </a:t>
            </a:r>
            <a:r>
              <a:rPr lang="ru-RU" sz="1600" b="1" dirty="0"/>
              <a:t>широкое применение — во многих современных компьютерных </a:t>
            </a:r>
            <a:r>
              <a:rPr lang="ru-RU" sz="1600" b="1" dirty="0" smtClean="0"/>
              <a:t>играх</a:t>
            </a:r>
            <a:r>
              <a:rPr lang="ru-RU" sz="1600" b="1" dirty="0"/>
              <a:t>, а также как элемент кинематографа, телевидения, печатной продукции</a:t>
            </a:r>
            <a:r>
              <a:rPr lang="ru-RU" sz="1600" b="1" dirty="0" smtClean="0"/>
              <a:t>.</a:t>
            </a:r>
          </a:p>
          <a:p>
            <a:pPr marL="0" indent="0">
              <a:buNone/>
            </a:pPr>
            <a:r>
              <a:rPr lang="ru-RU" sz="1600" b="1" dirty="0" smtClean="0"/>
              <a:t>Трёхмерная </a:t>
            </a:r>
            <a:r>
              <a:rPr lang="ru-RU" sz="1600" b="1" dirty="0"/>
              <a:t>графика обычно имеет дело с виртуальным, воображаемым трёхмерным пространством, которое отображается на плоской, двухмерной поверхности дисплея или листа бумаги. В настоящее время известно несколько способов отображения трехмерной информации в объемном виде, хотя большинство из них представляет объёмные характеристики весьма условно, поскольку работают со стереоизображением. Из этой области можно отметить </a:t>
            </a:r>
            <a:r>
              <a:rPr lang="ru-RU" sz="1600" b="1" dirty="0" err="1"/>
              <a:t>стереоочки</a:t>
            </a:r>
            <a:r>
              <a:rPr lang="ru-RU" sz="1600" b="1" dirty="0"/>
              <a:t>, виртуальные шлемы, 3D-дисплеи, способные демонстрировать трехмерное изображение. Несколько производителей продемонстрировали готовые к серийному производству трёхмерные дисплеи. Однако и 3D-дисплеи по-прежнему не позволяют создавать полноценной физической, осязаемой копии математической модели, создаваемой методами трехмерной графики. Развивающиеся с 1990-х годов технологии </a:t>
            </a:r>
            <a:r>
              <a:rPr lang="ru-RU" sz="1600" b="1" dirty="0" smtClean="0"/>
              <a:t>быстрого </a:t>
            </a:r>
            <a:r>
              <a:rPr lang="ru-RU" sz="1600" b="1" dirty="0" err="1" smtClean="0"/>
              <a:t>прототипирования</a:t>
            </a:r>
            <a:r>
              <a:rPr lang="ru-RU" sz="1600" b="1" dirty="0"/>
              <a:t> ликвидируют этот пробел. Следует заметить, что в технологиях быстрого </a:t>
            </a:r>
            <a:r>
              <a:rPr lang="ru-RU" sz="1600" b="1" dirty="0" err="1"/>
              <a:t>прототипирования</a:t>
            </a:r>
            <a:r>
              <a:rPr lang="ru-RU" sz="1600" b="1" dirty="0"/>
              <a:t> используется представление математической модели объекта в виде твердого тела (</a:t>
            </a:r>
            <a:r>
              <a:rPr lang="ru-RU" sz="1600" b="1" dirty="0" err="1"/>
              <a:t>воксельная</a:t>
            </a:r>
            <a:r>
              <a:rPr lang="ru-RU" sz="1600" b="1" dirty="0"/>
              <a:t> модель).</a:t>
            </a:r>
          </a:p>
          <a:p>
            <a:pPr marL="0" indent="0">
              <a:buNone/>
            </a:pPr>
            <a:endParaRPr lang="ru-RU" sz="1600" b="1" dirty="0"/>
          </a:p>
        </p:txBody>
      </p:sp>
      <p:sp>
        <p:nvSpPr>
          <p:cNvPr id="4" name="Заголовок 3"/>
          <p:cNvSpPr>
            <a:spLocks noGrp="1"/>
          </p:cNvSpPr>
          <p:nvPr>
            <p:ph type="title"/>
          </p:nvPr>
        </p:nvSpPr>
        <p:spPr/>
        <p:txBody>
          <a:bodyPr>
            <a:normAutofit fontScale="90000"/>
          </a:bodyPr>
          <a:lstStyle/>
          <a:p>
            <a:r>
              <a:rPr lang="ru-RU" dirty="0"/>
              <a:t>Применение</a:t>
            </a:r>
          </a:p>
        </p:txBody>
      </p:sp>
      <p:sp>
        <p:nvSpPr>
          <p:cNvPr id="5" name="Стрелка влево 4">
            <a:hlinkClick r:id="rId3" action="ppaction://hlinksldjump"/>
          </p:cNvPr>
          <p:cNvSpPr/>
          <p:nvPr/>
        </p:nvSpPr>
        <p:spPr>
          <a:xfrm>
            <a:off x="8028384" y="6358805"/>
            <a:ext cx="936104" cy="432048"/>
          </a:xfrm>
          <a:prstGeom prst="leftArrow">
            <a:avLst/>
          </a:prstGeom>
          <a:solidFill>
            <a:srgbClr val="FF0000"/>
          </a:solidFill>
          <a:ln>
            <a:solidFill>
              <a:schemeClr val="tx1">
                <a:lumMod val="95000"/>
                <a:lumOff val="5000"/>
              </a:schemeClr>
            </a:solidFill>
          </a:ln>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Меню</a:t>
            </a:r>
          </a:p>
          <a:p>
            <a:pPr algn="ctr"/>
            <a:endParaRPr lang="ru-RU" sz="100" dirty="0"/>
          </a:p>
        </p:txBody>
      </p:sp>
      <p:sp>
        <p:nvSpPr>
          <p:cNvPr id="7" name="Стрелка влево 6"/>
          <p:cNvSpPr/>
          <p:nvPr/>
        </p:nvSpPr>
        <p:spPr>
          <a:xfrm flipH="1">
            <a:off x="179512" y="6334062"/>
            <a:ext cx="1008112" cy="481533"/>
          </a:xfrm>
          <a:prstGeom prst="leftArrow">
            <a:avLst/>
          </a:prstGeom>
          <a:solidFill>
            <a:srgbClr val="FF0000"/>
          </a:solidFill>
          <a:ln>
            <a:solidFill>
              <a:schemeClr val="tx1">
                <a:lumMod val="95000"/>
                <a:lumOff val="5000"/>
              </a:schemeClr>
            </a:solid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50000"/>
                  </a:schemeClr>
                </a:solidFill>
              </a:rPr>
              <a:t>Назад</a:t>
            </a:r>
          </a:p>
          <a:p>
            <a:pPr algn="ctr"/>
            <a:endParaRPr lang="ru-RU" sz="100" dirty="0" smtClean="0"/>
          </a:p>
          <a:p>
            <a:pPr algn="ctr"/>
            <a:endParaRPr lang="ru-RU" sz="100" dirty="0"/>
          </a:p>
        </p:txBody>
      </p:sp>
    </p:spTree>
    <p:extLst>
      <p:ext uri="{BB962C8B-B14F-4D97-AF65-F5344CB8AC3E}">
        <p14:creationId xmlns:p14="http://schemas.microsoft.com/office/powerpoint/2010/main" val="1671833468"/>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251520" y="836712"/>
            <a:ext cx="8784976" cy="6021288"/>
          </a:xfrm>
          <a:gradFill flip="none" rotWithShape="1">
            <a:gsLst>
              <a:gs pos="25000">
                <a:schemeClr val="tx2">
                  <a:lumMod val="50000"/>
                  <a:alpha val="58000"/>
                </a:schemeClr>
              </a:gs>
              <a:gs pos="100000">
                <a:srgbClr val="FF0000">
                  <a:alpha val="55000"/>
                </a:srgbClr>
              </a:gs>
            </a:gsLst>
            <a:lin ang="0" scaled="1"/>
            <a:tileRect/>
          </a:gradFill>
        </p:spPr>
        <p:txBody>
          <a:bodyPr vert="horz" lIns="91440" tIns="45720" rIns="91440" bIns="45720" rtlCol="0">
            <a:noAutofit/>
          </a:bodyPr>
          <a:lstStyle/>
          <a:p>
            <a:pPr marL="0" indent="0">
              <a:buNone/>
            </a:pPr>
            <a:r>
              <a:rPr lang="ru-RU" sz="1600" b="1" dirty="0"/>
              <a:t>Для получения трёхмерного изображения на плоскости требуются следующие шаги:</a:t>
            </a:r>
          </a:p>
          <a:p>
            <a:pPr>
              <a:buFont typeface="+mj-lt"/>
              <a:buAutoNum type="arabicPeriod"/>
            </a:pPr>
            <a:r>
              <a:rPr lang="ru-RU" sz="1600" b="1" dirty="0">
                <a:hlinkClick r:id="rId2" action="ppaction://hlinksldjump"/>
              </a:rPr>
              <a:t>моделирование </a:t>
            </a:r>
            <a:r>
              <a:rPr lang="ru-RU" sz="1600" b="1" dirty="0"/>
              <a:t>— создание трёхмерной математической модели сцены и объектов в ней;</a:t>
            </a:r>
          </a:p>
          <a:p>
            <a:pPr>
              <a:buFont typeface="+mj-lt"/>
              <a:buAutoNum type="arabicPeriod"/>
            </a:pPr>
            <a:r>
              <a:rPr lang="ru-RU" sz="1600" b="1" dirty="0">
                <a:hlinkClick r:id="rId3" action="ppaction://hlinksldjump"/>
              </a:rPr>
              <a:t>текстурирование</a:t>
            </a:r>
            <a:r>
              <a:rPr lang="ru-RU" sz="1600" b="1" dirty="0"/>
              <a:t> — назначение поверхностям моделей растровых или процедурных текстур (подразумевает также настройку свойств материалов — прозрачность, отражения, шероховатость и пр.);</a:t>
            </a:r>
          </a:p>
          <a:p>
            <a:pPr>
              <a:buFont typeface="+mj-lt"/>
              <a:buAutoNum type="arabicPeriod"/>
            </a:pPr>
            <a:r>
              <a:rPr lang="ru-RU" sz="1600" b="1" dirty="0">
                <a:hlinkClick r:id="rId4" action="ppaction://hlinksldjump"/>
              </a:rPr>
              <a:t>освещение</a:t>
            </a:r>
            <a:r>
              <a:rPr lang="ru-RU" sz="1600" b="1" dirty="0"/>
              <a:t> — установка и настройка источников света;</a:t>
            </a:r>
          </a:p>
          <a:p>
            <a:pPr>
              <a:buFont typeface="+mj-lt"/>
              <a:buAutoNum type="arabicPeriod"/>
            </a:pPr>
            <a:r>
              <a:rPr lang="ru-RU" sz="1600" b="1" dirty="0">
                <a:hlinkClick r:id="rId5" action="ppaction://hlinksldjump"/>
              </a:rPr>
              <a:t>анимация</a:t>
            </a:r>
            <a:r>
              <a:rPr lang="ru-RU" sz="1600" b="1" dirty="0"/>
              <a:t> (в некоторых случаях) — придание движения объектам;</a:t>
            </a:r>
          </a:p>
          <a:p>
            <a:pPr>
              <a:buFont typeface="+mj-lt"/>
              <a:buAutoNum type="arabicPeriod"/>
            </a:pPr>
            <a:r>
              <a:rPr lang="ru-RU" sz="1600" b="1" dirty="0"/>
              <a:t>динамическая симуляция (в некоторых случаях) — автоматический расчёт взаимодействия частиц, твёрдых/мягких тел и пр. с моделируемыми силами гравитации, ветра, выталкивания и др., а также друг с другом;</a:t>
            </a:r>
          </a:p>
          <a:p>
            <a:pPr>
              <a:buFont typeface="+mj-lt"/>
              <a:buAutoNum type="arabicPeriod"/>
            </a:pPr>
            <a:r>
              <a:rPr lang="ru-RU" sz="1600" b="1" dirty="0">
                <a:hlinkClick r:id="rId6" action="ppaction://hlinksldjump"/>
              </a:rPr>
              <a:t>рендеринг</a:t>
            </a:r>
            <a:r>
              <a:rPr lang="ru-RU" sz="1600" b="1" dirty="0"/>
              <a:t> (визуализация) — построение проекции в соответствии с выбранной физической моделью;</a:t>
            </a:r>
          </a:p>
          <a:p>
            <a:pPr>
              <a:buFont typeface="+mj-lt"/>
              <a:buAutoNum type="arabicPeriod"/>
            </a:pPr>
            <a:r>
              <a:rPr lang="ru-RU" sz="1600" b="1" dirty="0" err="1"/>
              <a:t>композитинг</a:t>
            </a:r>
            <a:r>
              <a:rPr lang="ru-RU" sz="1600" b="1" dirty="0"/>
              <a:t> (компоновка) — доработка изображения;</a:t>
            </a:r>
          </a:p>
          <a:p>
            <a:pPr>
              <a:buFont typeface="+mj-lt"/>
              <a:buAutoNum type="arabicPeriod"/>
            </a:pPr>
            <a:r>
              <a:rPr lang="ru-RU" sz="1600" b="1" dirty="0"/>
              <a:t>вывод полученного изображения на устройство вывода — дисплей или принтер.</a:t>
            </a:r>
          </a:p>
          <a:p>
            <a:pPr marL="0" indent="0">
              <a:buNone/>
            </a:pPr>
            <a:endParaRPr lang="ru-RU" sz="1600" b="1" dirty="0"/>
          </a:p>
        </p:txBody>
      </p:sp>
      <p:sp>
        <p:nvSpPr>
          <p:cNvPr id="4" name="Заголовок 3"/>
          <p:cNvSpPr>
            <a:spLocks noGrp="1"/>
          </p:cNvSpPr>
          <p:nvPr>
            <p:ph type="title"/>
          </p:nvPr>
        </p:nvSpPr>
        <p:spPr/>
        <p:txBody>
          <a:bodyPr>
            <a:normAutofit fontScale="90000"/>
          </a:bodyPr>
          <a:lstStyle/>
          <a:p>
            <a:r>
              <a:rPr lang="ru-RU" dirty="0"/>
              <a:t>Создание</a:t>
            </a:r>
          </a:p>
        </p:txBody>
      </p:sp>
      <p:sp>
        <p:nvSpPr>
          <p:cNvPr id="8" name="Стрелка влево 7">
            <a:hlinkClick r:id="rId7" action="ppaction://hlinksldjump"/>
          </p:cNvPr>
          <p:cNvSpPr/>
          <p:nvPr/>
        </p:nvSpPr>
        <p:spPr>
          <a:xfrm>
            <a:off x="8028384" y="6358805"/>
            <a:ext cx="936104" cy="432048"/>
          </a:xfrm>
          <a:prstGeom prst="leftArrow">
            <a:avLst/>
          </a:prstGeom>
          <a:solidFill>
            <a:srgbClr val="FF0000"/>
          </a:solidFill>
          <a:ln>
            <a:solidFill>
              <a:schemeClr val="tx1">
                <a:lumMod val="95000"/>
                <a:lumOff val="5000"/>
              </a:schemeClr>
            </a:solidFill>
          </a:ln>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Меню</a:t>
            </a:r>
          </a:p>
          <a:p>
            <a:pPr algn="ctr"/>
            <a:endParaRPr lang="ru-RU" sz="100" dirty="0"/>
          </a:p>
        </p:txBody>
      </p:sp>
      <p:sp>
        <p:nvSpPr>
          <p:cNvPr id="9" name="Стрелка влево 8"/>
          <p:cNvSpPr/>
          <p:nvPr/>
        </p:nvSpPr>
        <p:spPr>
          <a:xfrm flipH="1">
            <a:off x="179512" y="6334062"/>
            <a:ext cx="1008112" cy="481533"/>
          </a:xfrm>
          <a:prstGeom prst="leftArrow">
            <a:avLst/>
          </a:prstGeom>
          <a:solidFill>
            <a:srgbClr val="FF0000"/>
          </a:solidFill>
          <a:ln>
            <a:solidFill>
              <a:schemeClr val="tx1">
                <a:lumMod val="95000"/>
                <a:lumOff val="5000"/>
              </a:schemeClr>
            </a:solid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50000"/>
                  </a:schemeClr>
                </a:solidFill>
              </a:rPr>
              <a:t>Назад</a:t>
            </a:r>
          </a:p>
          <a:p>
            <a:pPr algn="ctr"/>
            <a:endParaRPr lang="ru-RU" sz="100" dirty="0" smtClean="0"/>
          </a:p>
          <a:p>
            <a:pPr algn="ctr"/>
            <a:endParaRPr lang="ru-RU" sz="100" dirty="0"/>
          </a:p>
        </p:txBody>
      </p:sp>
    </p:spTree>
    <p:extLst>
      <p:ext uri="{BB962C8B-B14F-4D97-AF65-F5344CB8AC3E}">
        <p14:creationId xmlns:p14="http://schemas.microsoft.com/office/powerpoint/2010/main" val="4077910034"/>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79512" y="692696"/>
            <a:ext cx="8856984" cy="6165304"/>
          </a:xfrm>
          <a:gradFill flip="none" rotWithShape="1">
            <a:gsLst>
              <a:gs pos="25000">
                <a:schemeClr val="tx2">
                  <a:lumMod val="50000"/>
                  <a:alpha val="58000"/>
                </a:schemeClr>
              </a:gs>
              <a:gs pos="100000">
                <a:srgbClr val="FF0000">
                  <a:alpha val="55000"/>
                </a:srgbClr>
              </a:gs>
            </a:gsLst>
            <a:lin ang="0" scaled="1"/>
            <a:tileRect/>
          </a:gradFill>
        </p:spPr>
        <p:txBody>
          <a:bodyPr vert="horz" lIns="91440" tIns="45720" rIns="91440" bIns="45720" rtlCol="0">
            <a:noAutofit/>
          </a:bodyPr>
          <a:lstStyle/>
          <a:p>
            <a:pPr marL="0" indent="0">
              <a:buNone/>
            </a:pPr>
            <a:r>
              <a:rPr lang="ru-RU" sz="1200" b="1" dirty="0"/>
              <a:t>Моделирование сцены (виртуального пространства моделирования) включает в себя несколько категорий объектов:</a:t>
            </a:r>
          </a:p>
          <a:p>
            <a:pPr marL="0" indent="0">
              <a:buNone/>
            </a:pPr>
            <a:r>
              <a:rPr lang="ru-RU" sz="1200" b="1" dirty="0"/>
              <a:t>Геометрия (построенная с помощью различных техник (напр., создание полигональной сетки) модель, например, здание);</a:t>
            </a:r>
          </a:p>
          <a:p>
            <a:pPr marL="0" indent="0">
              <a:buNone/>
            </a:pPr>
            <a:r>
              <a:rPr lang="ru-RU" sz="1200" b="1" dirty="0"/>
              <a:t>Материалы (информация о визуальных свойствах модели, например, цвет стен и отражающая/преломляющая способность окон);</a:t>
            </a:r>
          </a:p>
          <a:p>
            <a:pPr marL="0" indent="0">
              <a:buNone/>
            </a:pPr>
            <a:r>
              <a:rPr lang="ru-RU" sz="1200" b="1" dirty="0"/>
              <a:t>Источники света (настройки направления, мощности, спектра освещения);</a:t>
            </a:r>
          </a:p>
          <a:p>
            <a:pPr marL="0" indent="0">
              <a:buNone/>
            </a:pPr>
            <a:r>
              <a:rPr lang="ru-RU" sz="1200" b="1" dirty="0"/>
              <a:t>Виртуальные камеры (выбор точки и угла построения проекции);</a:t>
            </a:r>
          </a:p>
          <a:p>
            <a:pPr marL="0" indent="0">
              <a:buNone/>
            </a:pPr>
            <a:r>
              <a:rPr lang="ru-RU" sz="1200" b="1" dirty="0"/>
              <a:t>Силы и воздействия (настройки динамических искажений объектов, применяется в основном в анимации);</a:t>
            </a:r>
          </a:p>
          <a:p>
            <a:pPr marL="0" indent="0">
              <a:buNone/>
            </a:pPr>
            <a:r>
              <a:rPr lang="ru-RU" sz="1200" b="1" dirty="0"/>
              <a:t>Дополнительные эффекты (объекты, имитирующие атмосферные явления: свет в тумане, облака, пламя и пр.)</a:t>
            </a:r>
          </a:p>
          <a:p>
            <a:pPr marL="0" indent="0">
              <a:buNone/>
            </a:pPr>
            <a:r>
              <a:rPr lang="ru-RU" sz="1200" b="1" dirty="0"/>
              <a:t>Задача трёхмерного моделирования — описать эти объекты и разместить их в сцене с помощью геометрических преобразований в соответствии с требованиями к будущему изображению.</a:t>
            </a:r>
          </a:p>
          <a:p>
            <a:pPr marL="0" indent="0">
              <a:buNone/>
            </a:pPr>
            <a:r>
              <a:rPr lang="ru-RU" sz="1200" b="1" dirty="0"/>
              <a:t>Назначение материалов: для сенсора реальной фотокамеры материалы объектов реального мира отличаются по признаку того, как они отражают, пропускают и рассеивают свет; виртуальным материалам задается соответствие свойств реальных материалов — прозрачность, отражения, рассеивания света, шероховатость, рельеф и пр.</a:t>
            </a:r>
          </a:p>
          <a:p>
            <a:pPr marL="0" indent="0">
              <a:buNone/>
            </a:pPr>
            <a:r>
              <a:rPr lang="ru-RU" sz="1200" b="1" dirty="0"/>
              <a:t>Наиболее популярными пакетами сугубо для моделирования являются:</a:t>
            </a:r>
          </a:p>
          <a:p>
            <a:r>
              <a:rPr lang="ru-RU" sz="1200" b="1" dirty="0" err="1"/>
              <a:t>Pixologic</a:t>
            </a:r>
            <a:r>
              <a:rPr lang="ru-RU" sz="1200" b="1" dirty="0"/>
              <a:t> </a:t>
            </a:r>
            <a:r>
              <a:rPr lang="ru-RU" sz="1200" b="1" dirty="0" err="1"/>
              <a:t>Zbrush</a:t>
            </a:r>
            <a:r>
              <a:rPr lang="ru-RU" sz="1200" b="1" dirty="0"/>
              <a:t>;</a:t>
            </a:r>
          </a:p>
          <a:p>
            <a:r>
              <a:rPr lang="ru-RU" sz="1200" b="1" dirty="0" err="1"/>
              <a:t>Autodesk</a:t>
            </a:r>
            <a:r>
              <a:rPr lang="ru-RU" sz="1200" b="1" dirty="0"/>
              <a:t> </a:t>
            </a:r>
            <a:r>
              <a:rPr lang="ru-RU" sz="1200" b="1" dirty="0" err="1"/>
              <a:t>Mudbox</a:t>
            </a:r>
            <a:r>
              <a:rPr lang="ru-RU" sz="1200" b="1" dirty="0"/>
              <a:t>, </a:t>
            </a:r>
            <a:r>
              <a:rPr lang="ru-RU" sz="1200" b="1" dirty="0" err="1"/>
              <a:t>Autodesk</a:t>
            </a:r>
            <a:r>
              <a:rPr lang="ru-RU" sz="1200" b="1" dirty="0"/>
              <a:t> 3D </a:t>
            </a:r>
            <a:r>
              <a:rPr lang="ru-RU" sz="1200" b="1" dirty="0" err="1"/>
              <a:t>max</a:t>
            </a:r>
            <a:r>
              <a:rPr lang="ru-RU" sz="1200" b="1" dirty="0"/>
              <a:t>;</a:t>
            </a:r>
          </a:p>
          <a:p>
            <a:r>
              <a:rPr lang="ru-RU" sz="1200" b="1" dirty="0" err="1"/>
              <a:t>Robert</a:t>
            </a:r>
            <a:r>
              <a:rPr lang="ru-RU" sz="1200" b="1" dirty="0"/>
              <a:t> </a:t>
            </a:r>
            <a:r>
              <a:rPr lang="ru-RU" sz="1200" b="1" dirty="0" err="1"/>
              <a:t>McNeel</a:t>
            </a:r>
            <a:r>
              <a:rPr lang="ru-RU" sz="1200" b="1" dirty="0"/>
              <a:t> &amp; </a:t>
            </a:r>
            <a:r>
              <a:rPr lang="ru-RU" sz="1200" b="1" dirty="0" err="1"/>
              <a:t>Assoc</a:t>
            </a:r>
            <a:r>
              <a:rPr lang="ru-RU" sz="1200" b="1" dirty="0"/>
              <a:t>. </a:t>
            </a:r>
            <a:r>
              <a:rPr lang="ru-RU" sz="1200" b="1" dirty="0" err="1"/>
              <a:t>Rhinoceros</a:t>
            </a:r>
            <a:r>
              <a:rPr lang="ru-RU" sz="1200" b="1" dirty="0"/>
              <a:t> 3D;</a:t>
            </a:r>
          </a:p>
          <a:p>
            <a:r>
              <a:rPr lang="ru-RU" sz="1200" b="1" dirty="0" err="1"/>
              <a:t>Google</a:t>
            </a:r>
            <a:r>
              <a:rPr lang="ru-RU" sz="1200" b="1" dirty="0"/>
              <a:t> </a:t>
            </a:r>
            <a:r>
              <a:rPr lang="ru-RU" sz="1200" b="1" dirty="0" err="1"/>
              <a:t>SketchUp</a:t>
            </a:r>
            <a:r>
              <a:rPr lang="ru-RU" sz="1200" b="1" dirty="0"/>
              <a:t>.</a:t>
            </a:r>
          </a:p>
          <a:p>
            <a:r>
              <a:rPr lang="ru-RU" sz="1200" b="1" dirty="0" err="1"/>
              <a:t>Blender</a:t>
            </a:r>
            <a:endParaRPr lang="ru-RU" sz="1200" b="1" dirty="0"/>
          </a:p>
          <a:p>
            <a:pPr marL="0" indent="0">
              <a:buNone/>
            </a:pPr>
            <a:r>
              <a:rPr lang="ru-RU" sz="1200" b="1" dirty="0"/>
              <a:t>Для создания трехмерной модели человека или существа может быть </a:t>
            </a:r>
            <a:endParaRPr lang="en-US" sz="1200" b="1" dirty="0" smtClean="0"/>
          </a:p>
          <a:p>
            <a:pPr marL="0" indent="0">
              <a:buNone/>
            </a:pPr>
            <a:r>
              <a:rPr lang="ru-RU" sz="1200" b="1" dirty="0" smtClean="0"/>
              <a:t>использована </a:t>
            </a:r>
            <a:r>
              <a:rPr lang="ru-RU" sz="1200" b="1" dirty="0"/>
              <a:t>как прообраз (в большинстве случаев) Скульптура.</a:t>
            </a:r>
          </a:p>
        </p:txBody>
      </p:sp>
      <p:sp>
        <p:nvSpPr>
          <p:cNvPr id="4" name="Заголовок 3"/>
          <p:cNvSpPr>
            <a:spLocks noGrp="1"/>
          </p:cNvSpPr>
          <p:nvPr>
            <p:ph type="title"/>
          </p:nvPr>
        </p:nvSpPr>
        <p:spPr/>
        <p:txBody>
          <a:bodyPr>
            <a:normAutofit fontScale="90000"/>
          </a:bodyPr>
          <a:lstStyle/>
          <a:p>
            <a:r>
              <a:rPr lang="ru-RU" dirty="0" smtClean="0"/>
              <a:t>Моделирование</a:t>
            </a:r>
            <a:endParaRPr lang="ru-RU" dirty="0"/>
          </a:p>
        </p:txBody>
      </p:sp>
      <p:sp>
        <p:nvSpPr>
          <p:cNvPr id="9" name="Стрелка влево 8">
            <a:hlinkClick r:id="rId2" action="ppaction://hlinksldjump"/>
          </p:cNvPr>
          <p:cNvSpPr/>
          <p:nvPr/>
        </p:nvSpPr>
        <p:spPr>
          <a:xfrm>
            <a:off x="8028384" y="6358805"/>
            <a:ext cx="936104" cy="432048"/>
          </a:xfrm>
          <a:prstGeom prst="leftArrow">
            <a:avLst/>
          </a:prstGeom>
          <a:solidFill>
            <a:srgbClr val="FF0000"/>
          </a:solidFill>
          <a:ln>
            <a:solidFill>
              <a:schemeClr val="tx1">
                <a:lumMod val="95000"/>
                <a:lumOff val="5000"/>
              </a:schemeClr>
            </a:solidFill>
          </a:ln>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Меню</a:t>
            </a:r>
          </a:p>
          <a:p>
            <a:pPr algn="ctr"/>
            <a:endParaRPr lang="ru-RU" sz="100" dirty="0"/>
          </a:p>
        </p:txBody>
      </p:sp>
      <p:sp>
        <p:nvSpPr>
          <p:cNvPr id="12" name="Стрелка влево 11">
            <a:hlinkClick r:id="rId3" action="ppaction://hlinksldjump"/>
          </p:cNvPr>
          <p:cNvSpPr/>
          <p:nvPr/>
        </p:nvSpPr>
        <p:spPr>
          <a:xfrm flipH="1">
            <a:off x="179512" y="6334062"/>
            <a:ext cx="1008112" cy="481533"/>
          </a:xfrm>
          <a:prstGeom prst="leftArrow">
            <a:avLst/>
          </a:prstGeom>
          <a:solidFill>
            <a:srgbClr val="FF0000"/>
          </a:solidFill>
          <a:ln>
            <a:solidFill>
              <a:schemeClr val="tx1">
                <a:lumMod val="95000"/>
                <a:lumOff val="5000"/>
              </a:schemeClr>
            </a:solid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Назад</a:t>
            </a:r>
          </a:p>
          <a:p>
            <a:pPr algn="ctr"/>
            <a:endParaRPr lang="ru-RU" sz="100" dirty="0" smtClean="0"/>
          </a:p>
          <a:p>
            <a:pPr algn="ctr"/>
            <a:endParaRPr lang="ru-RU" sz="100" dirty="0"/>
          </a:p>
        </p:txBody>
      </p:sp>
    </p:spTree>
    <p:extLst>
      <p:ext uri="{BB962C8B-B14F-4D97-AF65-F5344CB8AC3E}">
        <p14:creationId xmlns:p14="http://schemas.microsoft.com/office/powerpoint/2010/main" val="3867438651"/>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79512" y="764704"/>
            <a:ext cx="8856984" cy="6093296"/>
          </a:xfrm>
          <a:gradFill flip="none" rotWithShape="1">
            <a:gsLst>
              <a:gs pos="25000">
                <a:schemeClr val="tx2">
                  <a:lumMod val="50000"/>
                  <a:alpha val="58000"/>
                </a:schemeClr>
              </a:gs>
              <a:gs pos="100000">
                <a:srgbClr val="FF0000">
                  <a:alpha val="55000"/>
                </a:srgbClr>
              </a:gs>
            </a:gsLst>
            <a:lin ang="0" scaled="1"/>
            <a:tileRect/>
          </a:gradFill>
        </p:spPr>
        <p:txBody>
          <a:bodyPr vert="horz" lIns="91440" tIns="45720" rIns="91440" bIns="45720" rtlCol="0">
            <a:noAutofit/>
          </a:bodyPr>
          <a:lstStyle/>
          <a:p>
            <a:pPr marL="0" indent="0">
              <a:buNone/>
            </a:pPr>
            <a:r>
              <a:rPr lang="ru-RU" sz="2400" b="1" dirty="0"/>
              <a:t>Текстурирование  подразумевает проецирование растровых или процедурных текстур на поверхности трехмерного объекта в соответствии с картой UV-координат, где каждой вершине объекта ставится в соответствие определенная координата на двухмерном пространстве текстуры.</a:t>
            </a:r>
          </a:p>
          <a:p>
            <a:pPr marL="0" indent="0">
              <a:buNone/>
            </a:pPr>
            <a:r>
              <a:rPr lang="ru-RU" sz="2400" b="1" dirty="0"/>
              <a:t>Как правило, многофункциональные редакторы UV-координат входят в состав универсальных пакетов трехмерной графики. Существуют также автономные и подключаемые редакторы от независимых разработчиков, например, Unfold3D </a:t>
            </a:r>
            <a:r>
              <a:rPr lang="ru-RU" sz="2400" b="1" dirty="0" err="1"/>
              <a:t>magic</a:t>
            </a:r>
            <a:r>
              <a:rPr lang="ru-RU" sz="2400" b="1" dirty="0"/>
              <a:t>, </a:t>
            </a:r>
            <a:r>
              <a:rPr lang="ru-RU" sz="2400" b="1" dirty="0" err="1"/>
              <a:t>Deep</a:t>
            </a:r>
            <a:r>
              <a:rPr lang="ru-RU" sz="2400" b="1" dirty="0"/>
              <a:t> UV, </a:t>
            </a:r>
            <a:r>
              <a:rPr lang="ru-RU" sz="2400" b="1" dirty="0" err="1"/>
              <a:t>Unwrella</a:t>
            </a:r>
            <a:r>
              <a:rPr lang="ru-RU" sz="2400" b="1" dirty="0"/>
              <a:t> и др.</a:t>
            </a:r>
          </a:p>
        </p:txBody>
      </p:sp>
      <p:sp>
        <p:nvSpPr>
          <p:cNvPr id="4" name="Заголовок 3"/>
          <p:cNvSpPr>
            <a:spLocks noGrp="1"/>
          </p:cNvSpPr>
          <p:nvPr>
            <p:ph type="title"/>
          </p:nvPr>
        </p:nvSpPr>
        <p:spPr/>
        <p:txBody>
          <a:bodyPr>
            <a:normAutofit fontScale="90000"/>
          </a:bodyPr>
          <a:lstStyle/>
          <a:p>
            <a:r>
              <a:rPr lang="ru-RU" dirty="0" err="1" smtClean="0"/>
              <a:t>Текстурирование</a:t>
            </a:r>
            <a:endParaRPr lang="ru-RU" dirty="0"/>
          </a:p>
        </p:txBody>
      </p:sp>
      <p:sp>
        <p:nvSpPr>
          <p:cNvPr id="9" name="Стрелка влево 8">
            <a:hlinkClick r:id="rId2" action="ppaction://hlinksldjump"/>
          </p:cNvPr>
          <p:cNvSpPr/>
          <p:nvPr/>
        </p:nvSpPr>
        <p:spPr>
          <a:xfrm>
            <a:off x="8028384" y="6358805"/>
            <a:ext cx="936104" cy="432048"/>
          </a:xfrm>
          <a:prstGeom prst="leftArrow">
            <a:avLst/>
          </a:prstGeom>
          <a:solidFill>
            <a:srgbClr val="FF0000"/>
          </a:solidFill>
          <a:ln>
            <a:solidFill>
              <a:schemeClr val="tx1">
                <a:lumMod val="95000"/>
                <a:lumOff val="5000"/>
              </a:schemeClr>
            </a:solidFill>
          </a:ln>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Меню</a:t>
            </a:r>
          </a:p>
          <a:p>
            <a:pPr algn="ctr"/>
            <a:endParaRPr lang="ru-RU" sz="100" dirty="0"/>
          </a:p>
        </p:txBody>
      </p:sp>
      <p:sp>
        <p:nvSpPr>
          <p:cNvPr id="8" name="Стрелка влево 7">
            <a:hlinkClick r:id="rId3" action="ppaction://hlinksldjump"/>
          </p:cNvPr>
          <p:cNvSpPr/>
          <p:nvPr/>
        </p:nvSpPr>
        <p:spPr>
          <a:xfrm flipH="1">
            <a:off x="179512" y="6334062"/>
            <a:ext cx="1008112" cy="481533"/>
          </a:xfrm>
          <a:prstGeom prst="leftArrow">
            <a:avLst/>
          </a:prstGeom>
          <a:solidFill>
            <a:srgbClr val="FF0000"/>
          </a:solidFill>
          <a:ln>
            <a:solidFill>
              <a:schemeClr val="tx1">
                <a:lumMod val="95000"/>
                <a:lumOff val="5000"/>
              </a:schemeClr>
            </a:solid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Назад</a:t>
            </a:r>
          </a:p>
          <a:p>
            <a:pPr algn="ctr"/>
            <a:endParaRPr lang="ru-RU" sz="100" dirty="0" smtClean="0"/>
          </a:p>
          <a:p>
            <a:pPr algn="ctr"/>
            <a:endParaRPr lang="ru-RU" sz="100" dirty="0"/>
          </a:p>
        </p:txBody>
      </p:sp>
    </p:spTree>
    <p:extLst>
      <p:ext uri="{BB962C8B-B14F-4D97-AF65-F5344CB8AC3E}">
        <p14:creationId xmlns:p14="http://schemas.microsoft.com/office/powerpoint/2010/main" val="4278935224"/>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79512" y="692696"/>
            <a:ext cx="8856984" cy="6165304"/>
          </a:xfrm>
          <a:gradFill flip="none" rotWithShape="1">
            <a:gsLst>
              <a:gs pos="25000">
                <a:schemeClr val="tx2">
                  <a:lumMod val="50000"/>
                  <a:alpha val="58000"/>
                </a:schemeClr>
              </a:gs>
              <a:gs pos="100000">
                <a:srgbClr val="FF0000">
                  <a:alpha val="55000"/>
                </a:srgbClr>
              </a:gs>
            </a:gsLst>
            <a:lin ang="0" scaled="1"/>
            <a:tileRect/>
          </a:gradFill>
        </p:spPr>
        <p:txBody>
          <a:bodyPr vert="horz" lIns="91440" tIns="45720" rIns="91440" bIns="45720" rtlCol="0">
            <a:noAutofit/>
          </a:bodyPr>
          <a:lstStyle/>
          <a:p>
            <a:pPr marL="0" indent="0">
              <a:buNone/>
            </a:pPr>
            <a:r>
              <a:rPr lang="ru-RU" sz="1800" b="1" dirty="0"/>
              <a:t>Заключается в создании, направлении и настройке виртуальных источников света. При этом в виртуальном мире источники света могут иметь негативную интенсивность, отбирая свет из зоны своего «отрицательного освещения». Как правило, пакеты 3D-графики предоставляют следующие типы источников освещения:</a:t>
            </a:r>
          </a:p>
          <a:p>
            <a:r>
              <a:rPr lang="en-US" sz="1800" b="1" dirty="0"/>
              <a:t>Omni light (Point light) — </a:t>
            </a:r>
            <a:r>
              <a:rPr lang="ru-RU" sz="1800" b="1" dirty="0"/>
              <a:t>всенаправленный</a:t>
            </a:r>
            <a:r>
              <a:rPr lang="en-US" sz="1800" b="1" dirty="0"/>
              <a:t>;</a:t>
            </a:r>
            <a:endParaRPr lang="ru-RU" sz="1800" b="1" dirty="0"/>
          </a:p>
          <a:p>
            <a:r>
              <a:rPr lang="ru-RU" sz="1800" b="1" dirty="0" err="1"/>
              <a:t>Spot</a:t>
            </a:r>
            <a:r>
              <a:rPr lang="ru-RU" sz="1800" b="1" dirty="0"/>
              <a:t> </a:t>
            </a:r>
            <a:r>
              <a:rPr lang="ru-RU" sz="1800" b="1" dirty="0" err="1"/>
              <a:t>light</a:t>
            </a:r>
            <a:r>
              <a:rPr lang="ru-RU" sz="1800" b="1" dirty="0"/>
              <a:t> — конический (прожектор), источник расходящихся лучей;</a:t>
            </a:r>
          </a:p>
          <a:p>
            <a:r>
              <a:rPr lang="ru-RU" sz="1800" b="1" dirty="0" err="1"/>
              <a:t>Directional</a:t>
            </a:r>
            <a:r>
              <a:rPr lang="ru-RU" sz="1800" b="1" dirty="0"/>
              <a:t> </a:t>
            </a:r>
            <a:r>
              <a:rPr lang="ru-RU" sz="1800" b="1" dirty="0" err="1"/>
              <a:t>light</a:t>
            </a:r>
            <a:r>
              <a:rPr lang="ru-RU" sz="1800" b="1" dirty="0"/>
              <a:t> — источник параллельных лучей;</a:t>
            </a:r>
          </a:p>
          <a:p>
            <a:r>
              <a:rPr lang="ru-RU" sz="1800" b="1" dirty="0" err="1"/>
              <a:t>Area</a:t>
            </a:r>
            <a:r>
              <a:rPr lang="ru-RU" sz="1800" b="1" dirty="0"/>
              <a:t> </a:t>
            </a:r>
            <a:r>
              <a:rPr lang="ru-RU" sz="1800" b="1" dirty="0" err="1"/>
              <a:t>light</a:t>
            </a:r>
            <a:r>
              <a:rPr lang="ru-RU" sz="1800" b="1" dirty="0"/>
              <a:t> (</a:t>
            </a:r>
            <a:r>
              <a:rPr lang="ru-RU" sz="1800" b="1" dirty="0" err="1"/>
              <a:t>Plane</a:t>
            </a:r>
            <a:r>
              <a:rPr lang="ru-RU" sz="1800" b="1" dirty="0"/>
              <a:t> </a:t>
            </a:r>
            <a:r>
              <a:rPr lang="ru-RU" sz="1800" b="1" dirty="0" err="1"/>
              <a:t>light</a:t>
            </a:r>
            <a:r>
              <a:rPr lang="ru-RU" sz="1800" b="1" dirty="0"/>
              <a:t>) — световой портал, излучающий свет из плоскости;</a:t>
            </a:r>
          </a:p>
          <a:p>
            <a:r>
              <a:rPr lang="ru-RU" sz="1800" b="1" dirty="0" err="1"/>
              <a:t>Photometric</a:t>
            </a:r>
            <a:r>
              <a:rPr lang="ru-RU" sz="1800" b="1" dirty="0"/>
              <a:t> — источники света, моделируемые по параметрам яркости свечения в физически измеримых единицах, с заданной температурой накала.</a:t>
            </a:r>
          </a:p>
          <a:p>
            <a:pPr marL="0" indent="0">
              <a:buNone/>
            </a:pPr>
            <a:r>
              <a:rPr lang="ru-RU" sz="1800" b="1" dirty="0"/>
              <a:t>Существуют также другие типы источников света, отличающиеся по своему функциональному назначению в разных программах трехмерной графики и визуализации. Некоторые пакеты предоставляют возможности создавать источники объемного свечения (</a:t>
            </a:r>
            <a:r>
              <a:rPr lang="ru-RU" sz="1800" b="1" dirty="0" err="1"/>
              <a:t>Sphere</a:t>
            </a:r>
            <a:r>
              <a:rPr lang="ru-RU" sz="1800" b="1" dirty="0"/>
              <a:t> </a:t>
            </a:r>
            <a:r>
              <a:rPr lang="ru-RU" sz="1800" b="1" dirty="0" err="1"/>
              <a:t>light</a:t>
            </a:r>
            <a:r>
              <a:rPr lang="ru-RU" sz="1800" b="1" dirty="0"/>
              <a:t>) или объемного освещения (</a:t>
            </a:r>
            <a:r>
              <a:rPr lang="ru-RU" sz="1800" b="1" dirty="0" err="1"/>
              <a:t>Volume</a:t>
            </a:r>
            <a:r>
              <a:rPr lang="ru-RU" sz="1800" b="1" dirty="0"/>
              <a:t> </a:t>
            </a:r>
            <a:r>
              <a:rPr lang="ru-RU" sz="1800" b="1" dirty="0" err="1"/>
              <a:t>light</a:t>
            </a:r>
            <a:r>
              <a:rPr lang="ru-RU" sz="1800" b="1" dirty="0"/>
              <a:t>), в пределах строго заданного объёма. Некоторые предоставляют возможность использовать геометрические объекты произвольной формы.</a:t>
            </a:r>
          </a:p>
        </p:txBody>
      </p:sp>
      <p:sp>
        <p:nvSpPr>
          <p:cNvPr id="4" name="Заголовок 3"/>
          <p:cNvSpPr>
            <a:spLocks noGrp="1"/>
          </p:cNvSpPr>
          <p:nvPr>
            <p:ph type="title"/>
          </p:nvPr>
        </p:nvSpPr>
        <p:spPr/>
        <p:txBody>
          <a:bodyPr>
            <a:normAutofit fontScale="90000"/>
          </a:bodyPr>
          <a:lstStyle/>
          <a:p>
            <a:r>
              <a:rPr lang="ru-RU" dirty="0" smtClean="0"/>
              <a:t>Освещение</a:t>
            </a:r>
            <a:endParaRPr lang="ru-RU" dirty="0"/>
          </a:p>
        </p:txBody>
      </p:sp>
      <p:sp>
        <p:nvSpPr>
          <p:cNvPr id="9" name="Стрелка влево 8">
            <a:hlinkClick r:id="rId3" action="ppaction://hlinksldjump"/>
          </p:cNvPr>
          <p:cNvSpPr/>
          <p:nvPr/>
        </p:nvSpPr>
        <p:spPr>
          <a:xfrm>
            <a:off x="8028384" y="6358805"/>
            <a:ext cx="936104" cy="432048"/>
          </a:xfrm>
          <a:prstGeom prst="leftArrow">
            <a:avLst/>
          </a:prstGeom>
          <a:solidFill>
            <a:srgbClr val="FF0000"/>
          </a:solidFill>
          <a:ln>
            <a:solidFill>
              <a:schemeClr val="tx1">
                <a:lumMod val="95000"/>
                <a:lumOff val="5000"/>
              </a:schemeClr>
            </a:solidFill>
          </a:ln>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Меню</a:t>
            </a:r>
          </a:p>
          <a:p>
            <a:pPr algn="ctr"/>
            <a:endParaRPr lang="ru-RU" sz="100" dirty="0"/>
          </a:p>
        </p:txBody>
      </p:sp>
      <p:sp>
        <p:nvSpPr>
          <p:cNvPr id="8" name="Стрелка влево 7">
            <a:hlinkClick r:id="rId4" action="ppaction://hlinksldjump"/>
          </p:cNvPr>
          <p:cNvSpPr/>
          <p:nvPr/>
        </p:nvSpPr>
        <p:spPr>
          <a:xfrm flipH="1">
            <a:off x="179512" y="6334062"/>
            <a:ext cx="1008112" cy="481533"/>
          </a:xfrm>
          <a:prstGeom prst="leftArrow">
            <a:avLst/>
          </a:prstGeom>
          <a:solidFill>
            <a:srgbClr val="FF0000"/>
          </a:solidFill>
          <a:ln>
            <a:solidFill>
              <a:schemeClr val="tx1">
                <a:lumMod val="95000"/>
                <a:lumOff val="5000"/>
              </a:schemeClr>
            </a:solid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Назад</a:t>
            </a:r>
          </a:p>
          <a:p>
            <a:pPr algn="ctr"/>
            <a:endParaRPr lang="ru-RU" sz="100" dirty="0" smtClean="0"/>
          </a:p>
          <a:p>
            <a:pPr algn="ctr"/>
            <a:endParaRPr lang="ru-RU" sz="100" dirty="0"/>
          </a:p>
        </p:txBody>
      </p:sp>
    </p:spTree>
    <p:extLst>
      <p:ext uri="{BB962C8B-B14F-4D97-AF65-F5344CB8AC3E}">
        <p14:creationId xmlns:p14="http://schemas.microsoft.com/office/powerpoint/2010/main" val="3959012089"/>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79512" y="692696"/>
            <a:ext cx="8856984" cy="6165304"/>
          </a:xfrm>
          <a:gradFill flip="none" rotWithShape="1">
            <a:gsLst>
              <a:gs pos="25000">
                <a:schemeClr val="tx2">
                  <a:lumMod val="50000"/>
                  <a:alpha val="58000"/>
                </a:schemeClr>
              </a:gs>
              <a:gs pos="100000">
                <a:srgbClr val="FF0000">
                  <a:alpha val="55000"/>
                </a:srgbClr>
              </a:gs>
            </a:gsLst>
            <a:lin ang="0" scaled="1"/>
            <a:tileRect/>
          </a:gradFill>
        </p:spPr>
        <p:txBody>
          <a:bodyPr vert="horz" lIns="91440" tIns="45720" rIns="91440" bIns="45720" rtlCol="0">
            <a:noAutofit/>
          </a:bodyPr>
          <a:lstStyle/>
          <a:p>
            <a:pPr marL="0" indent="0">
              <a:buNone/>
            </a:pPr>
            <a:r>
              <a:rPr lang="ru-RU" sz="2400" b="1" dirty="0"/>
              <a:t>Одно из главных призваний трехмерной графики — придание движения (анимация) трехмерной модели, либо имитация движения среди трехмерных объектов. Универсальные пакеты трехмерной графики обладают весьма богатыми возможностями по созданию анимации. Существуют также узкоспециализированные программы, созданные сугубо для анимации и обладающие очень ограниченным набором инструментов моделирования:</a:t>
            </a:r>
          </a:p>
          <a:p>
            <a:r>
              <a:rPr lang="en-US" sz="2400" b="1" dirty="0"/>
              <a:t>Autodesk </a:t>
            </a:r>
            <a:r>
              <a:rPr lang="en-US" sz="2400" b="1" dirty="0" err="1"/>
              <a:t>MotionBuilder</a:t>
            </a:r>
            <a:endParaRPr lang="en-US" sz="2400" b="1" dirty="0"/>
          </a:p>
          <a:p>
            <a:r>
              <a:rPr lang="en-US" sz="2400" b="1" dirty="0"/>
              <a:t>PMG Messiah Studio</a:t>
            </a:r>
          </a:p>
          <a:p>
            <a:pPr marL="0" indent="0">
              <a:buNone/>
            </a:pPr>
            <a:endParaRPr lang="ru-RU" sz="1800" b="1" dirty="0"/>
          </a:p>
        </p:txBody>
      </p:sp>
      <p:sp>
        <p:nvSpPr>
          <p:cNvPr id="4" name="Заголовок 3"/>
          <p:cNvSpPr>
            <a:spLocks noGrp="1"/>
          </p:cNvSpPr>
          <p:nvPr>
            <p:ph type="title"/>
          </p:nvPr>
        </p:nvSpPr>
        <p:spPr/>
        <p:txBody>
          <a:bodyPr>
            <a:normAutofit fontScale="90000"/>
          </a:bodyPr>
          <a:lstStyle/>
          <a:p>
            <a:r>
              <a:rPr lang="ru-RU" dirty="0" smtClean="0"/>
              <a:t>Анимация</a:t>
            </a:r>
            <a:r>
              <a:rPr lang="ru-RU" dirty="0"/>
              <a:t> </a:t>
            </a:r>
          </a:p>
        </p:txBody>
      </p:sp>
      <p:pic>
        <p:nvPicPr>
          <p:cNvPr id="3074" name="Picture 2" descr="F:\1419311278_1985340167.gif"/>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50602" y="4869160"/>
            <a:ext cx="2173526" cy="1630145"/>
          </a:xfrm>
          <a:prstGeom prst="rect">
            <a:avLst/>
          </a:prstGeom>
          <a:noFill/>
          <a:extLst>
            <a:ext uri="{909E8E84-426E-40DD-AFC4-6F175D3DCCD1}">
              <a14:hiddenFill xmlns:a14="http://schemas.microsoft.com/office/drawing/2010/main">
                <a:solidFill>
                  <a:srgbClr val="FFFFFF"/>
                </a:solidFill>
              </a14:hiddenFill>
            </a:ext>
          </a:extLst>
        </p:spPr>
      </p:pic>
      <p:sp>
        <p:nvSpPr>
          <p:cNvPr id="9" name="Стрелка влево 8">
            <a:hlinkClick r:id="rId3" action="ppaction://hlinksldjump"/>
          </p:cNvPr>
          <p:cNvSpPr/>
          <p:nvPr/>
        </p:nvSpPr>
        <p:spPr>
          <a:xfrm>
            <a:off x="8028384" y="6358805"/>
            <a:ext cx="936104" cy="432048"/>
          </a:xfrm>
          <a:prstGeom prst="leftArrow">
            <a:avLst/>
          </a:prstGeom>
          <a:solidFill>
            <a:srgbClr val="FF0000"/>
          </a:solidFill>
          <a:ln>
            <a:solidFill>
              <a:schemeClr val="tx1">
                <a:lumMod val="95000"/>
                <a:lumOff val="5000"/>
              </a:schemeClr>
            </a:solidFill>
          </a:ln>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Меню</a:t>
            </a:r>
          </a:p>
          <a:p>
            <a:pPr algn="ctr"/>
            <a:endParaRPr lang="ru-RU" sz="100" dirty="0"/>
          </a:p>
        </p:txBody>
      </p:sp>
      <p:sp>
        <p:nvSpPr>
          <p:cNvPr id="11" name="Стрелка влево 10">
            <a:hlinkClick r:id="rId4" action="ppaction://hlinksldjump"/>
          </p:cNvPr>
          <p:cNvSpPr/>
          <p:nvPr/>
        </p:nvSpPr>
        <p:spPr>
          <a:xfrm flipH="1">
            <a:off x="179512" y="6334062"/>
            <a:ext cx="1008112" cy="481533"/>
          </a:xfrm>
          <a:prstGeom prst="leftArrow">
            <a:avLst/>
          </a:prstGeom>
          <a:solidFill>
            <a:srgbClr val="FF0000"/>
          </a:solidFill>
          <a:ln>
            <a:solidFill>
              <a:schemeClr val="tx1">
                <a:lumMod val="95000"/>
                <a:lumOff val="5000"/>
              </a:schemeClr>
            </a:solidFill>
          </a:ln>
          <a:scene3d>
            <a:camera prst="perspectiveContrasting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Назад</a:t>
            </a:r>
          </a:p>
          <a:p>
            <a:pPr algn="ctr"/>
            <a:endParaRPr lang="ru-RU" sz="100" dirty="0" smtClean="0"/>
          </a:p>
          <a:p>
            <a:pPr algn="ctr"/>
            <a:endParaRPr lang="ru-RU" sz="100" dirty="0"/>
          </a:p>
        </p:txBody>
      </p:sp>
    </p:spTree>
    <p:extLst>
      <p:ext uri="{BB962C8B-B14F-4D97-AF65-F5344CB8AC3E}">
        <p14:creationId xmlns:p14="http://schemas.microsoft.com/office/powerpoint/2010/main" val="1201112023"/>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Другая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FFFF99"/>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280</TotalTime>
  <Words>637</Words>
  <Application>Microsoft Office PowerPoint</Application>
  <PresentationFormat>Экран (4:3)</PresentationFormat>
  <Paragraphs>167</Paragraphs>
  <Slides>18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Меню</vt:lpstr>
      <vt:lpstr>3D-графика в целом</vt:lpstr>
      <vt:lpstr>Применение</vt:lpstr>
      <vt:lpstr>Создание</vt:lpstr>
      <vt:lpstr>Моделирование</vt:lpstr>
      <vt:lpstr>Текстурирование</vt:lpstr>
      <vt:lpstr>Освещение</vt:lpstr>
      <vt:lpstr>Анимация </vt:lpstr>
      <vt:lpstr>Рендеринг</vt:lpstr>
      <vt:lpstr>Программное обеспечение</vt:lpstr>
      <vt:lpstr>Виды трехмерных дисплеев</vt:lpstr>
      <vt:lpstr>Трёхмерные дисплеи</vt:lpstr>
      <vt:lpstr>Стереодисплеи</vt:lpstr>
      <vt:lpstr>Прочие дисплеи </vt:lpstr>
      <vt:lpstr>Кинотеатры с 3D</vt:lpstr>
      <vt:lpstr>Дополненная реальность и 3D</vt:lpstr>
      <vt:lpstr>Информационные источники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3D-графика на сегодняшний день</dc:title>
  <dc:creator>Ученик</dc:creator>
  <cp:lastModifiedBy>Home</cp:lastModifiedBy>
  <cp:revision>51</cp:revision>
  <dcterms:created xsi:type="dcterms:W3CDTF">2015-04-29T03:03:23Z</dcterms:created>
  <dcterms:modified xsi:type="dcterms:W3CDTF">2015-07-08T18:21:43Z</dcterms:modified>
</cp:coreProperties>
</file>