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</p:sldMasterIdLst>
  <p:notesMasterIdLst>
    <p:notesMasterId r:id="rId20"/>
  </p:notesMasterIdLst>
  <p:handoutMasterIdLst>
    <p:handoutMasterId r:id="rId21"/>
  </p:handoutMasterIdLst>
  <p:sldIdLst>
    <p:sldId id="307" r:id="rId2"/>
    <p:sldId id="336" r:id="rId3"/>
    <p:sldId id="323" r:id="rId4"/>
    <p:sldId id="322" r:id="rId5"/>
    <p:sldId id="321" r:id="rId6"/>
    <p:sldId id="327" r:id="rId7"/>
    <p:sldId id="320" r:id="rId8"/>
    <p:sldId id="324" r:id="rId9"/>
    <p:sldId id="325" r:id="rId10"/>
    <p:sldId id="326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49"/>
    <a:srgbClr val="D163E3"/>
    <a:srgbClr val="FF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147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A64446-5F5A-4421-9F5A-FDE6E495BB1A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D6ABC-8A6D-4236-89BB-6791F95EB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CC6697-8271-49D4-A69C-B5128ED52460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1BAA89-347E-45B3-9481-F243FD88F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1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D329D0-DAE0-48DC-9F03-DC1279E65D64}" type="slidenum">
              <a:rPr lang="ru-RU" altLang="ru-RU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36ECD7-FB0B-4566-8BAE-0DBDC3651ECF}" type="slidenum">
              <a:rPr lang="ru-RU" altLang="ru-RU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79845-9594-4E9E-962F-C638275C85C1}" type="slidenum">
              <a:rPr lang="ru-RU" altLang="ru-RU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8575"/>
            <a:ext cx="9210676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22862"/>
            <a:ext cx="9144000" cy="2016224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078747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1196752"/>
            <a:ext cx="5328592" cy="504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ru-RU" dirty="0" smtClean="0"/>
          </a:p>
        </p:txBody>
      </p:sp>
      <p:sp>
        <p:nvSpPr>
          <p:cNvPr id="18" name="Рисунок 2"/>
          <p:cNvSpPr>
            <a:spLocks noGrp="1"/>
          </p:cNvSpPr>
          <p:nvPr>
            <p:ph type="pic" idx="10"/>
          </p:nvPr>
        </p:nvSpPr>
        <p:spPr>
          <a:xfrm>
            <a:off x="-36513" y="3772024"/>
            <a:ext cx="3347865" cy="24697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1"/>
          </p:nvPr>
        </p:nvSpPr>
        <p:spPr>
          <a:xfrm>
            <a:off x="-36513" y="1229321"/>
            <a:ext cx="3347865" cy="24697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44526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5536" y="1190376"/>
            <a:ext cx="8424936" cy="4974928"/>
          </a:xfrm>
        </p:spPr>
        <p:txBody>
          <a:bodyPr/>
          <a:lstStyle>
            <a:lvl1pPr marL="0" indent="0">
              <a:buNone/>
              <a:defRPr sz="32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42987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61404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328592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63061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250825" y="2922588"/>
            <a:ext cx="15128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7308850" y="2935288"/>
            <a:ext cx="15843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222625"/>
            <a:ext cx="8424936" cy="294267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idx="10"/>
          </p:nvPr>
        </p:nvSpPr>
        <p:spPr>
          <a:xfrm>
            <a:off x="7331075" y="764704"/>
            <a:ext cx="1550988" cy="212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1"/>
          </p:nvPr>
        </p:nvSpPr>
        <p:spPr>
          <a:xfrm>
            <a:off x="2964422" y="1124744"/>
            <a:ext cx="3448050" cy="2116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2"/>
          </p:nvPr>
        </p:nvSpPr>
        <p:spPr>
          <a:xfrm>
            <a:off x="214312" y="764704"/>
            <a:ext cx="1562100" cy="212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1727670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4248472" cy="496855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1"/>
          </p:nvPr>
        </p:nvSpPr>
        <p:spPr>
          <a:xfrm>
            <a:off x="5039544" y="1700808"/>
            <a:ext cx="4104456" cy="3722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16375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2225"/>
            <a:ext cx="923448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232248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89329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400F581-EB0B-472F-AA44-7FDE86BE0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4.xml"/><Relationship Id="rId7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ia.ru/spravka/20140209/993683850.html" TargetMode="External"/><Relationship Id="rId7" Type="http://schemas.openxmlformats.org/officeDocument/2006/relationships/slide" Target="slide2.xml"/><Relationship Id="rId2" Type="http://schemas.openxmlformats.org/officeDocument/2006/relationships/hyperlink" Target="http://ru.wikipedia.org/wiki/%D0%A0%D1%83%D1%81%D1%81%D0%BA%D0%BE-%D1%8F%D0%BF%D0%BE%D0%BD%D1%81%D0%BA%D0%B0%D1%8F_%D0%B2%D0%BE%D0%B9%D0%BD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ebcache.googleusercontent.com/search?q=cache:Bmt-a5Lvy8gJ:1904rjw1905.borda.ru/+&amp;cd=1&amp;hl=ru&amp;ct=clnk&amp;gl=ru" TargetMode="External"/><Relationship Id="rId5" Type="http://schemas.openxmlformats.org/officeDocument/2006/relationships/hyperlink" Target="http://www.rg.ru/2014/02/08/artur-site.html" TargetMode="External"/><Relationship Id="rId4" Type="http://schemas.openxmlformats.org/officeDocument/2006/relationships/hyperlink" Target="http://www.hrono.ru/sobyt/1900sob/russ-jap.php" TargetMode="External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9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8.jpeg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9.xml"/><Relationship Id="rId7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ctrTitle"/>
          </p:nvPr>
        </p:nvSpPr>
        <p:spPr>
          <a:xfrm>
            <a:off x="0" y="1989138"/>
            <a:ext cx="9144000" cy="18716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cs typeface="Times New Roman" pitchFamily="18" charset="0"/>
              </a:rPr>
              <a:t>Русско-Японская </a:t>
            </a:r>
            <a:br>
              <a:rPr lang="ru-RU" altLang="ru-RU" b="1" smtClean="0">
                <a:cs typeface="Times New Roman" pitchFamily="18" charset="0"/>
              </a:rPr>
            </a:br>
            <a:r>
              <a:rPr lang="ru-RU" altLang="ru-RU" b="1" smtClean="0">
                <a:cs typeface="Times New Roman" pitchFamily="18" charset="0"/>
              </a:rPr>
              <a:t>война</a:t>
            </a:r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084763"/>
            <a:ext cx="9144000" cy="18002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cs typeface="Times New Roman" pitchFamily="18" charset="0"/>
              </a:rPr>
              <a:t>Автор</a:t>
            </a: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b="1" smtClean="0">
                <a:cs typeface="Times New Roman" pitchFamily="18" charset="0"/>
              </a:rPr>
              <a:t> Галиев Ринат,</a:t>
            </a:r>
            <a:br>
              <a:rPr lang="ru-RU" altLang="ru-RU" b="1" smtClean="0">
                <a:cs typeface="Times New Roman" pitchFamily="18" charset="0"/>
              </a:rPr>
            </a:br>
            <a:r>
              <a:rPr lang="ru-RU" altLang="ru-RU" b="1" smtClean="0">
                <a:cs typeface="Times New Roman" pitchFamily="18" charset="0"/>
              </a:rPr>
              <a:t>10б класс, МБОУ «Лицей № 2»,</a:t>
            </a:r>
          </a:p>
          <a:p>
            <a:pPr eaLnBrk="1" hangingPunct="1"/>
            <a:r>
              <a:rPr lang="ru-RU" altLang="ru-RU" b="1" smtClean="0">
                <a:cs typeface="Times New Roman" pitchFamily="18" charset="0"/>
              </a:rPr>
              <a:t>г. Нижневартовск, 2014 г.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28575"/>
            <a:ext cx="24907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684963" y="-22225"/>
            <a:ext cx="2490787" cy="166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46" name="Picture 26" descr="ClipBoard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15" y="2704951"/>
            <a:ext cx="1954213" cy="2308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25" descr="ClipBoard-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706539"/>
            <a:ext cx="1952625" cy="2306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179388" y="2922588"/>
            <a:ext cx="15573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1"/>
                </a:solidFill>
                <a:cs typeface="Times New Roman" pitchFamily="18" charset="0"/>
              </a:rPr>
              <a:t>Т. Рузвельт</a:t>
            </a:r>
          </a:p>
        </p:txBody>
      </p:sp>
      <p:sp>
        <p:nvSpPr>
          <p:cNvPr id="19459" name="Управляющая кнопка: настраиваемая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9460" name="Управляющая кнопка: настраиваемая 1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3222625"/>
            <a:ext cx="8424862" cy="29432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 Портсмутская конференция</a:t>
            </a:r>
            <a:endParaRPr lang="ru-RU" sz="20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/>
              <a:t>(</a:t>
            </a:r>
            <a:r>
              <a:rPr lang="ru-RU" sz="2000" b="1" dirty="0" smtClean="0"/>
              <a:t>23 </a:t>
            </a:r>
            <a:r>
              <a:rPr lang="ru-RU" sz="2000" b="1" dirty="0"/>
              <a:t>августа 1905 года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>
              <a:defRPr/>
            </a:pPr>
            <a:r>
              <a:rPr lang="ru-RU" dirty="0"/>
              <a:t>Отныне Корея- сфера японских интересов.</a:t>
            </a:r>
          </a:p>
          <a:p>
            <a:pPr>
              <a:defRPr/>
            </a:pPr>
            <a:r>
              <a:rPr lang="ru-RU" dirty="0"/>
              <a:t>Россия и Япония выводят свои войска из Манчжурии.</a:t>
            </a:r>
          </a:p>
          <a:p>
            <a:pPr>
              <a:defRPr/>
            </a:pPr>
            <a:r>
              <a:rPr lang="ru-RU" dirty="0"/>
              <a:t>Россия уступает Японии аренду Порт-Артура и юж. часть Сахалина.</a:t>
            </a:r>
          </a:p>
          <a:p>
            <a:pPr>
              <a:defRPr/>
            </a:pPr>
            <a:r>
              <a:rPr lang="ru-RU" dirty="0"/>
              <a:t>Россия дает Японии право рыболовства у русских берегов.</a:t>
            </a:r>
          </a:p>
          <a:p>
            <a:pPr>
              <a:defRPr/>
            </a:pPr>
            <a:r>
              <a:rPr lang="ru-RU" dirty="0"/>
              <a:t>Вообщем от заключения мира не выиграл никто, так-как Япония не получила всего желаемого, а Россия, благодаря Витте сохранив престиж и территории, погрузилась в революцию из-за недовольства населения войной. </a:t>
            </a:r>
          </a:p>
          <a:p>
            <a:pPr>
              <a:defRPr/>
            </a:pPr>
            <a:r>
              <a:rPr lang="ru-RU" dirty="0"/>
              <a:t>Сергей Юльевич Витте, возглавлявший русскую делегацию и отклонивший все унизительные статьи договора, получил титул “Граф Портсмутский”.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9462" name="Рисунок 11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" b="195"/>
          <a:stretch>
            <a:fillRect/>
          </a:stretch>
        </p:blipFill>
        <p:spPr>
          <a:xfrm>
            <a:off x="7331075" y="765175"/>
            <a:ext cx="1550988" cy="2128838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3" name="Рисунок 9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3863" y="1125538"/>
            <a:ext cx="3448050" cy="2114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464" name="Заголовок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mtClean="0"/>
              <a:t>Результаты войны</a:t>
            </a:r>
          </a:p>
        </p:txBody>
      </p:sp>
      <p:pic>
        <p:nvPicPr>
          <p:cNvPr id="19465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765175"/>
            <a:ext cx="1562100" cy="2128838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6" name="Заголовок 1"/>
          <p:cNvSpPr txBox="1">
            <a:spLocks/>
          </p:cNvSpPr>
          <p:nvPr/>
        </p:nvSpPr>
        <p:spPr bwMode="auto">
          <a:xfrm>
            <a:off x="7308850" y="2925763"/>
            <a:ext cx="15557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1"/>
                </a:solidFill>
                <a:cs typeface="Times New Roman" pitchFamily="18" charset="0"/>
              </a:rPr>
              <a:t>С. Ю Витте</a:t>
            </a:r>
          </a:p>
        </p:txBody>
      </p:sp>
      <p:sp>
        <p:nvSpPr>
          <p:cNvPr id="19467" name="Управляющая кнопка: настраиваемая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6513" y="6378575"/>
            <a:ext cx="1727201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Ход войны</a:t>
            </a:r>
          </a:p>
        </p:txBody>
      </p:sp>
      <p:pic>
        <p:nvPicPr>
          <p:cNvPr id="19468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532765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altLang="ru-RU" sz="2400" b="1" dirty="0" smtClean="0">
                <a:cs typeface="Times New Roman" pitchFamily="18" charset="0"/>
              </a:rPr>
              <a:t>Русская армия и флот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altLang="ru-RU" sz="2000" dirty="0" smtClean="0">
                <a:cs typeface="Times New Roman" pitchFamily="18" charset="0"/>
              </a:rPr>
              <a:t>400 тыс. убитыми, ранеными, больными и плененными.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altLang="ru-RU" sz="2000" dirty="0" smtClean="0">
                <a:cs typeface="Times New Roman" pitchFamily="18" charset="0"/>
              </a:rPr>
              <a:t>Затраты России на войну составили 2 347 млн. рублей (около 500 млн. было потеряно в виде отошедшего к Японии имущества и потопленных кораблей и судов).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altLang="ru-RU" sz="2000" b="1" dirty="0" smtClean="0"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sz="2400" b="1" dirty="0" smtClean="0">
                <a:cs typeface="Times New Roman" pitchFamily="18" charset="0"/>
              </a:rPr>
              <a:t>Японская армия и флот</a:t>
            </a:r>
            <a:endParaRPr lang="ru-RU" altLang="ru-RU" sz="2400" dirty="0" smtClean="0"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altLang="ru-RU" sz="2000" dirty="0" smtClean="0">
                <a:cs typeface="Times New Roman" pitchFamily="18" charset="0"/>
              </a:rPr>
              <a:t>135 тыс. убитыми и умершими от ран и болезней, около 554 тыс. ранеными и больными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altLang="ru-RU" sz="2000" dirty="0" smtClean="0">
                <a:cs typeface="Times New Roman" pitchFamily="18" charset="0"/>
              </a:rPr>
              <a:t>Долг Японии возрос с 600 млн. иен до 2,4 млрд. иен.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altLang="ru-RU" sz="2400" dirty="0" smtClean="0">
                <a:cs typeface="Times New Roman" pitchFamily="18" charset="0"/>
              </a:rPr>
              <a:t> </a:t>
            </a:r>
            <a:endParaRPr lang="ru-RU" altLang="ru-RU" sz="1600" dirty="0" smtClean="0">
              <a:cs typeface="Times New Roman" pitchFamily="18" charset="0"/>
            </a:endParaRPr>
          </a:p>
          <a:p>
            <a:pPr marL="0" indent="0" algn="r">
              <a:buFont typeface="Wingdings 2" pitchFamily="18" charset="2"/>
              <a:buNone/>
              <a:defRPr/>
            </a:pPr>
            <a:r>
              <a:rPr lang="ru-RU" altLang="ru-RU" sz="1600" dirty="0" smtClean="0">
                <a:cs typeface="Times New Roman" pitchFamily="18" charset="0"/>
              </a:rPr>
              <a:t>Журнал</a:t>
            </a:r>
            <a:r>
              <a:rPr lang="ru-RU" altLang="ru-RU" sz="1600" b="1" dirty="0" smtClean="0">
                <a:cs typeface="Times New Roman" pitchFamily="18" charset="0"/>
              </a:rPr>
              <a:t> «</a:t>
            </a:r>
            <a:r>
              <a:rPr lang="ru-RU" altLang="ru-RU" sz="1600" dirty="0" smtClean="0">
                <a:cs typeface="Times New Roman" pitchFamily="18" charset="0"/>
              </a:rPr>
              <a:t>Вокруг света», март 2005 г., А. Уткин ст. «Цусимский разгром».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mtClean="0"/>
              <a:t>Потери</a:t>
            </a:r>
          </a:p>
        </p:txBody>
      </p:sp>
      <p:sp>
        <p:nvSpPr>
          <p:cNvPr id="20484" name="Управляющая кнопка: настраиваемая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0485" name="Управляющая кнопка: настраиваемая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sp>
        <p:nvSpPr>
          <p:cNvPr id="20486" name="Управляющая кнопка: настраиваемая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6513" y="6378575"/>
            <a:ext cx="1727201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Ход войны</a:t>
            </a:r>
          </a:p>
        </p:txBody>
      </p:sp>
      <p:pic>
        <p:nvPicPr>
          <p:cNvPr id="20487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type="body" sz="half" idx="2"/>
          </p:nvPr>
        </p:nvSpPr>
        <p:spPr>
          <a:xfrm>
            <a:off x="395288" y="1196975"/>
            <a:ext cx="4248150" cy="49688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Такие войны стараются не вспоминать. Память об этой войне стиралась сначала надлежащими органами Российской империи, а потом и Советской власти.  Поэтому в современной России память о войне представлена весьма скромно. Немного книг, фильмов и стихов. Минимум выставок и памятников.  Лучшие из них находятся во Владивостоке.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2" action="ppaction://hlinksldjump"/>
              </a:rPr>
              <a:t>Покровитель воинов</a:t>
            </a:r>
            <a:endParaRPr lang="ru-RU" altLang="ru-RU" sz="2400" b="1" smtClean="0"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3" action="ppaction://hlinksldjump"/>
              </a:rPr>
              <a:t>Захоронение моряков </a:t>
            </a:r>
            <a:endParaRPr lang="ru-RU" altLang="ru-RU" sz="2400" b="1" smtClean="0"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4" action="ppaction://hlinksldjump"/>
              </a:rPr>
              <a:t>Выставка про миноносец  </a:t>
            </a:r>
            <a:endParaRPr lang="ru-RU" altLang="ru-RU" sz="2400" b="1" smtClean="0">
              <a:cs typeface="Times New Roman" pitchFamily="18" charset="0"/>
            </a:endParaRPr>
          </a:p>
        </p:txBody>
      </p:sp>
      <p:pic>
        <p:nvPicPr>
          <p:cNvPr id="21507" name="Рисунок 2"/>
          <p:cNvPicPr>
            <a:picLocks noGrp="1" noChangeAspect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5238" y="1700213"/>
            <a:ext cx="4103687" cy="37242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Память о войне</a:t>
            </a:r>
          </a:p>
        </p:txBody>
      </p:sp>
      <p:sp>
        <p:nvSpPr>
          <p:cNvPr id="21509" name="Управляющая кнопка: настраиваемая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1510" name="Управляющая кнопка: настраиваемая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21511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type="body" sz="half" idx="2"/>
          </p:nvPr>
        </p:nvSpPr>
        <p:spPr>
          <a:xfrm>
            <a:off x="395288" y="1196975"/>
            <a:ext cx="4248150" cy="49688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Первый  "официальный" памятник героям русско-японской войны представляет собой скульптуру, изображающую архангела Михаила - покровителя небесного воинства. В посвящении написано: "Героям русско-японской войны от благодарных потомков". Чтобы потомки проявили благодарность, понадобилось более ста лет: закладка состоялась 24 июня 2006 года, К слову о благодарных потомках: с инициативой по установке памятника обратилась не государственная, а частная организация, она же организовала работы, а изготавливался сам монумент вовсе в Северной Корее</a:t>
            </a:r>
          </a:p>
        </p:txBody>
      </p:sp>
      <p:pic>
        <p:nvPicPr>
          <p:cNvPr id="22531" name="Рисунок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5238" y="1700213"/>
            <a:ext cx="4103687" cy="37242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Покровитель воинов</a:t>
            </a:r>
          </a:p>
        </p:txBody>
      </p:sp>
      <p:sp>
        <p:nvSpPr>
          <p:cNvPr id="22533" name="Управляющая кнопка: настраиваемая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78575"/>
            <a:ext cx="2446338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Память о войне</a:t>
            </a:r>
          </a:p>
        </p:txBody>
      </p:sp>
      <p:sp>
        <p:nvSpPr>
          <p:cNvPr id="22534" name="Управляющая кнопка: настраиваемая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2535" name="Управляющая кнопка: настраиваемая 1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22536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type="body" sz="half" idx="2"/>
          </p:nvPr>
        </p:nvSpPr>
        <p:spPr>
          <a:xfrm>
            <a:off x="395288" y="1196975"/>
            <a:ext cx="4248150" cy="49688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Второй памятник - захоронения нижних чинов крейсера "Варяг" на Морском кладбище. История самого захоронения, кстати, по-своему тоже героическая. Достаточно сказать, что оно частично оплачено японцами, обеспечившими перевозку останков из Кореи во Владивосток Захоронили героев в 1911 году. На следующий год, в сентябре 1912-го, над могилой был сооружен памятник, который со временем стал главным напоминанием о подвиге русских моряков в той войне.</a:t>
            </a:r>
          </a:p>
        </p:txBody>
      </p:sp>
      <p:pic>
        <p:nvPicPr>
          <p:cNvPr id="23555" name="Рисунок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5238" y="1700213"/>
            <a:ext cx="4103687" cy="37242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Захоронение моряков</a:t>
            </a:r>
          </a:p>
        </p:txBody>
      </p:sp>
      <p:sp>
        <p:nvSpPr>
          <p:cNvPr id="23557" name="Управляющая кнопка: настраиваемая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78575"/>
            <a:ext cx="2446338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Память о войне</a:t>
            </a:r>
          </a:p>
        </p:txBody>
      </p:sp>
      <p:sp>
        <p:nvSpPr>
          <p:cNvPr id="23558" name="Управляющая кнопка: настраиваемая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3559" name="Управляющая кнопка: настраиваемая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23560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type="body" sz="half" idx="2"/>
          </p:nvPr>
        </p:nvSpPr>
        <p:spPr>
          <a:xfrm>
            <a:off x="412750" y="1196975"/>
            <a:ext cx="8407400" cy="50403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cs typeface="Times New Roman" pitchFamily="18" charset="0"/>
              </a:rPr>
              <a:t>В 2013 году в музее Ворошиловской батареи, открылась новая выставка, посвященная гибели миноносца Сибирской флотилии, который подорвался на японской мине у берегов острова Русского в 1904 году. Открытие выставки как раз приурочено к 110-летию начала русско-японской войны. 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Память о миноносце</a:t>
            </a:r>
          </a:p>
        </p:txBody>
      </p:sp>
      <p:sp>
        <p:nvSpPr>
          <p:cNvPr id="24580" name="Управляющая кнопка: настраиваемая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78575"/>
            <a:ext cx="2446338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Память о войне</a:t>
            </a:r>
          </a:p>
        </p:txBody>
      </p:sp>
      <p:sp>
        <p:nvSpPr>
          <p:cNvPr id="24581" name="Управляющая кнопка: настраиваемая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4582" name="Управляющая кнопка: настраиваемая 1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24588" name="Picture 12" descr="http://i.m208.ru/u/pic/62/cac6f48f2f11e3a93ee5254019a22d/-/wor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3573016"/>
            <a:ext cx="2945423" cy="2000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590" name="Picture 14" descr="http://vladivostok.rgo.ru/files/2014/02/%D0%AD%D0%BA%D1%81%D0%BF%D0%BE%D0%B7%D0%B8%D1%86%D0%B8%D1%8F_4-300x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73015"/>
            <a:ext cx="2857500" cy="2000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585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5327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Победа России в этой войне была невозможна. И это не случайность, а закономерность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ряда важных факторов: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•	сложившаяся архаичная, закостенелая политическая система государственного управления 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•	отсутствие четкой и быстрой связи между Владивостоком и Санкт-Петербургом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•	отсутствие развитой промышленной базы Дальнего Востока, трудности снабжения армии на большом удаление от основных заводов России (центральная европейская часть и уральский регион). Всего одна железнодорожная ветка на тысячи километров.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•	неумелое и нерешительное высшее командование русской армии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•	сословное различие общества, следовательно - назначение на ключевые должности по социальному происхождению, а не по интеллектуальным способностям (поговорка солдат - одень свинье золотые погоны – она будет офицером)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•	моральный отказ высших офицеров и государственных деятелей от ответственности за свои поступки и ошибки. В отличие от японских дворян, которые «боялись потерять лицо» и готовые были провести обряд «сэппуку» за свои ошибки.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Данные факторы  и стали главной причиной поражения России, которая не могла одолеть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>
                <a:cs typeface="Times New Roman" pitchFamily="18" charset="0"/>
              </a:rPr>
              <a:t>четкую и организованную Японию. </a:t>
            </a:r>
          </a:p>
          <a:p>
            <a:pPr>
              <a:buFont typeface="Wingdings 2" pitchFamily="18" charset="2"/>
              <a:buNone/>
            </a:pPr>
            <a:endParaRPr lang="ru-RU" altLang="ru-RU" sz="1600" smtClean="0"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mtClean="0"/>
              <a:t>Заключение</a:t>
            </a:r>
          </a:p>
        </p:txBody>
      </p:sp>
      <p:sp>
        <p:nvSpPr>
          <p:cNvPr id="25604" name="Управляющая кнопка: настраиваемая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5605" name="Управляющая кнопка: настраиваемая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25606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6405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ru-RU" altLang="ru-RU" smtClean="0">
                <a:cs typeface="Times New Roman" pitchFamily="18" charset="0"/>
                <a:hlinkClick r:id="rId2"/>
              </a:rPr>
              <a:t>Википедия. Русско-Японская война</a:t>
            </a:r>
            <a:endParaRPr lang="ru-RU" altLang="ru-RU" smtClean="0"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r>
              <a:rPr lang="ru-RU" altLang="ru-RU" smtClean="0">
                <a:cs typeface="Times New Roman" pitchFamily="18" charset="0"/>
                <a:hlinkClick r:id="rId3"/>
              </a:rPr>
              <a:t>РИАНовости о войне </a:t>
            </a:r>
            <a:endParaRPr lang="ru-RU" altLang="ru-RU" smtClean="0"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r>
              <a:rPr lang="ru-RU" altLang="ru-RU" smtClean="0">
                <a:cs typeface="Times New Roman" pitchFamily="18" charset="0"/>
                <a:hlinkClick r:id="rId4"/>
              </a:rPr>
              <a:t>Краткое описание на историческом сайте</a:t>
            </a:r>
            <a:endParaRPr lang="ru-RU" altLang="ru-RU" smtClean="0"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r>
              <a:rPr lang="ru-RU" altLang="ru-RU" smtClean="0">
                <a:cs typeface="Times New Roman" pitchFamily="18" charset="0"/>
                <a:hlinkClick r:id="rId5"/>
              </a:rPr>
              <a:t>Подвиги солдат во время войны</a:t>
            </a:r>
            <a:endParaRPr lang="ru-RU" altLang="ru-RU" smtClean="0"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r>
              <a:rPr lang="ru-RU" altLang="ru-RU" smtClean="0">
                <a:cs typeface="Times New Roman" pitchFamily="18" charset="0"/>
                <a:hlinkClick r:id="rId6"/>
              </a:rPr>
              <a:t>Форум о войне</a:t>
            </a:r>
            <a:endParaRPr lang="ru-RU" altLang="ru-RU" smtClean="0">
              <a:cs typeface="Times New Roman" pitchFamily="18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mtClean="0"/>
              <a:t>Информационные ресурсы</a:t>
            </a:r>
          </a:p>
        </p:txBody>
      </p:sp>
      <p:sp>
        <p:nvSpPr>
          <p:cNvPr id="26628" name="Управляющая кнопка: настраиваемая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6629" name="Управляющая кнопка: настраиваемая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26630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2232025"/>
          </a:xfrm>
        </p:spPr>
        <p:txBody>
          <a:bodyPr/>
          <a:lstStyle/>
          <a:p>
            <a:r>
              <a:rPr lang="ru-RU" altLang="ru-RU" sz="7200" smtClean="0"/>
              <a:t>Спасибо  за внимание</a:t>
            </a:r>
          </a:p>
        </p:txBody>
      </p:sp>
      <p:sp>
        <p:nvSpPr>
          <p:cNvPr id="27651" name="Управляющая кнопка: настраиваемая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27652" name="Управляющая кнопка: настраиваемая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5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5327650"/>
          </a:xfrm>
        </p:spPr>
        <p:txBody>
          <a:bodyPr/>
          <a:lstStyle/>
          <a:p>
            <a:pPr marL="457200" indent="-457200"/>
            <a:r>
              <a:rPr lang="ru-RU" altLang="ru-RU" b="1" smtClean="0">
                <a:cs typeface="Times New Roman" pitchFamily="18" charset="0"/>
                <a:hlinkClick r:id="rId3" action="ppaction://hlinksldjump"/>
              </a:rPr>
              <a:t>Актуальность и цели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4" action="ppaction://hlinksldjump"/>
              </a:rPr>
              <a:t>Причины войны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5" action="ppaction://hlinksldjump"/>
              </a:rPr>
              <a:t>Карта военных действий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6" action="ppaction://hlinksldjump"/>
              </a:rPr>
              <a:t>Состояние сил на начало войны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7" action="ppaction://hlinksldjump"/>
              </a:rPr>
              <a:t>Ход войны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8" action="ppaction://hlinksldjump"/>
              </a:rPr>
              <a:t>Память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9" action="ppaction://hlinksldjump"/>
              </a:rPr>
              <a:t>Заключение</a:t>
            </a:r>
            <a:endParaRPr lang="ru-RU" altLang="ru-RU" b="1" smtClean="0">
              <a:cs typeface="Times New Roman" pitchFamily="18" charset="0"/>
            </a:endParaRPr>
          </a:p>
          <a:p>
            <a:pPr marL="457200" indent="-457200"/>
            <a:r>
              <a:rPr lang="ru-RU" altLang="ru-RU" b="1" smtClean="0">
                <a:cs typeface="Times New Roman" pitchFamily="18" charset="0"/>
                <a:hlinkClick r:id="rId10" action="ppaction://hlinksldjump"/>
              </a:rPr>
              <a:t>Информационные ресурсы</a:t>
            </a:r>
            <a:endParaRPr lang="ru-RU" altLang="ru-RU" smtClean="0"/>
          </a:p>
        </p:txBody>
      </p:sp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z="6000" b="0" smtClean="0"/>
              <a:t>Меню</a:t>
            </a:r>
            <a:endParaRPr lang="ru-RU" altLang="ru-RU" b="0" smtClean="0"/>
          </a:p>
        </p:txBody>
      </p:sp>
      <p:pic>
        <p:nvPicPr>
          <p:cNvPr id="11268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Управляющая кнопка: настраиваемая 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6392863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11270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type="body" sz="half" idx="2"/>
          </p:nvPr>
        </p:nvSpPr>
        <p:spPr>
          <a:xfrm>
            <a:off x="3492500" y="1196975"/>
            <a:ext cx="5327650" cy="5040313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В этом году исполняется 110 лет с </a:t>
            </a: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начала Русско-Японской войны. </a:t>
            </a: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endParaRPr lang="ru-RU" altLang="ru-RU" sz="2400" smtClean="0"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В честь этого события я решил сделать</a:t>
            </a: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проект на данную тему. </a:t>
            </a: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endParaRPr lang="ru-RU" altLang="ru-RU" sz="2400" smtClean="0"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Целью будет напомнить</a:t>
            </a: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современникам о этих драматичных</a:t>
            </a:r>
          </a:p>
          <a:p>
            <a:pPr marL="342900" indent="-342900">
              <a:spcBef>
                <a:spcPct val="0"/>
              </a:spcBef>
              <a:buClr>
                <a:srgbClr val="FFFF00"/>
              </a:buClr>
            </a:pPr>
            <a:r>
              <a:rPr lang="ru-RU" altLang="ru-RU" sz="2400" smtClean="0">
                <a:cs typeface="Times New Roman" pitchFamily="18" charset="0"/>
              </a:rPr>
              <a:t>событиях.            </a:t>
            </a:r>
            <a:endParaRPr lang="ru-RU" altLang="ru-RU" smtClean="0"/>
          </a:p>
        </p:txBody>
      </p:sp>
      <p:pic>
        <p:nvPicPr>
          <p:cNvPr id="12291" name="Рисунок 3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3771900"/>
            <a:ext cx="3348038" cy="24701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Рисунок 4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1390898"/>
            <a:ext cx="3348038" cy="24701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293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mtClean="0"/>
              <a:t>Актуальность и цели</a:t>
            </a:r>
          </a:p>
        </p:txBody>
      </p:sp>
      <p:sp>
        <p:nvSpPr>
          <p:cNvPr id="12294" name="Управляющая кнопка: настраиваемая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2295" name="Управляющая кнопка: настраиваемая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12296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type="body" sz="half" idx="2"/>
          </p:nvPr>
        </p:nvSpPr>
        <p:spPr>
          <a:xfrm>
            <a:off x="3492500" y="1196975"/>
            <a:ext cx="5327650" cy="5040313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</a:pPr>
            <a:r>
              <a:rPr lang="ru-RU" altLang="ru-RU" sz="1600" smtClean="0">
                <a:cs typeface="Times New Roman" pitchFamily="18" charset="0"/>
              </a:rPr>
              <a:t>Стремительное усиление России на Дальнем Востоке в 1898 г. была построена КВЖД в Маньчжурии, в 1903 - сквозная Транссибирская магистраль до Владивостока. Укрепились позиции России в Корее. Это обеспокоило США и Англию и  они стали подталкивать Японию к началу войны против России с целью ограничить ее влияние в регионе.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</a:pPr>
            <a:r>
              <a:rPr lang="ru-RU" altLang="ru-RU" sz="1600" smtClean="0">
                <a:cs typeface="Times New Roman" pitchFamily="18" charset="0"/>
              </a:rPr>
              <a:t>Царское правительство стремилось к войне с, казалось, слабой и далекой страной - нужна была "маленькая победоносная война", - полагал В. К. Плеве и другие.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</a:pPr>
            <a:r>
              <a:rPr lang="ru-RU" altLang="ru-RU" sz="1600" smtClean="0">
                <a:cs typeface="Times New Roman" pitchFamily="18" charset="0"/>
              </a:rPr>
              <a:t>Требовалось укрепление позиций России на международной арене.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</a:pPr>
            <a:r>
              <a:rPr lang="ru-RU" altLang="ru-RU" sz="1600" smtClean="0">
                <a:cs typeface="Times New Roman" pitchFamily="18" charset="0"/>
              </a:rPr>
              <a:t>Стремление правительства России отвлечь народ от революционных настроений.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FF00"/>
              </a:buClr>
              <a:buFontTx/>
              <a:buChar char="•"/>
            </a:pPr>
            <a:r>
              <a:rPr lang="ru-RU" altLang="ru-RU" sz="1600" smtClean="0">
                <a:cs typeface="Times New Roman" pitchFamily="18" charset="0"/>
              </a:rPr>
              <a:t>Желание Японии доминировать на Дальнем востоке.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ru-RU" altLang="ru-RU" sz="1600" smtClean="0">
                <a:cs typeface="Times New Roman" pitchFamily="18" charset="0"/>
              </a:rPr>
              <a:t>Недооценка же Россией сил противника породила преступную беспечность в подготовке военных действий на Дальнем Востоке. </a:t>
            </a:r>
          </a:p>
        </p:txBody>
      </p:sp>
      <p:pic>
        <p:nvPicPr>
          <p:cNvPr id="1331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3771900"/>
            <a:ext cx="3348038" cy="24701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Рисунок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1228725"/>
            <a:ext cx="3348038" cy="24701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Причины войны</a:t>
            </a:r>
          </a:p>
        </p:txBody>
      </p:sp>
      <p:sp>
        <p:nvSpPr>
          <p:cNvPr id="13318" name="Управляющая кнопка: настраиваемая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3319" name="Управляющая кнопка: настраиваемая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13320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Управляющая кнопка: настраиваемая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4339" name="Управляющая кнопка: настраиваемая 1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14340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90625"/>
            <a:ext cx="8424862" cy="49752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1" name="Заголовок 9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r>
              <a:rPr lang="ru-RU" altLang="ru-RU" smtClean="0"/>
              <a:t>Карта военных действий</a:t>
            </a:r>
          </a:p>
        </p:txBody>
      </p:sp>
      <p:pic>
        <p:nvPicPr>
          <p:cNvPr id="14342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0" y="260350"/>
            <a:ext cx="9139238" cy="792163"/>
          </a:xfrm>
        </p:spPr>
        <p:txBody>
          <a:bodyPr/>
          <a:lstStyle/>
          <a:p>
            <a:r>
              <a:rPr lang="ru-RU" altLang="ru-RU" sz="3900" smtClean="0"/>
              <a:t>Состояние сил на начало войны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1692275" y="1125538"/>
          <a:ext cx="5832475" cy="263842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75951"/>
                <a:gridCol w="1198538"/>
                <a:gridCol w="1257986"/>
              </a:tblGrid>
              <a:tr h="280460">
                <a:tc>
                  <a:txBody>
                    <a:bodyPr/>
                    <a:lstStyle/>
                    <a:p>
                      <a:pPr marL="1428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Корабли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Россия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142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Эскадренные броненосцы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5395" marR="25395" marT="0" marB="0" horzOverflow="overflow"/>
                </a:tc>
              </a:tr>
              <a:tr h="429800"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Броненосные крейсера (крейсера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ранга)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10345"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Легкие крейсера (крейсера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ранга)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Эскадренные миноносцы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Малые миноносцы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Минные заградители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Канонерские лодки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  <a:tr h="245403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Общий тоннаж, тыс. 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25395" marR="253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5" marR="25395" marT="0" marB="0" horzOverflow="overflow"/>
                </a:tc>
              </a:tr>
            </a:tbl>
          </a:graphicData>
        </a:graphic>
      </p:graphicFrame>
      <p:sp>
        <p:nvSpPr>
          <p:cNvPr id="15409" name="Управляющая кнопка: настраиваемая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5410" name="Управляющая кнопка: настраиваемая 1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92275" y="4221163"/>
          <a:ext cx="5832475" cy="1662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1865618"/>
                <a:gridCol w="1308517"/>
                <a:gridCol w="1317169"/>
                <a:gridCol w="1341171"/>
              </a:tblGrid>
              <a:tr h="490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Государство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Личный состав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К 1 января 1894 г.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К 1 января 1904 г.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975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Россия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Офицеры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2 476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8 082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97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Солдаты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58 446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142 663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975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Япония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Офицеры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1 118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3 249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8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Солдаты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32 716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134 586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  <p:pic>
        <p:nvPicPr>
          <p:cNvPr id="15444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5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53276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Конфликт был неизбежен, так как клубок противоречий нарастал с усилением проникновения России в Манчжурию, Китай и Корею. А у Японии были свои планы на эти же территории. Война стала неотвратима. </a:t>
            </a: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Поэтому 6 февраля 1904 года Япония разорвала дипломатические отношения с Россией. Через два дня японский флот атаковал российские корабли в Порт-Артуре, а 10 февраля Император Муцухито в храме Ясукуни официально объявил России войну. Я думаю, что именно такой ход событий избрало японское правительство, чтобы с одной стороны выразить презрение к будущему врагу. А с другой, чтобы устрашить. Ведь внезапность – всегда ужасает и парализует волю. Хотя какая может быть внезапность, когда Россия сама была заинтересовала в “маленькой победоносной войне”? 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2" action="ppaction://hlinksldjump"/>
              </a:rPr>
              <a:t>Хронология военных действий</a:t>
            </a:r>
            <a:endParaRPr lang="ru-RU" altLang="ru-RU" sz="2400" b="1" smtClean="0"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3" action="ppaction://hlinksldjump"/>
              </a:rPr>
              <a:t>Окончание войны</a:t>
            </a:r>
            <a:endParaRPr lang="ru-RU" altLang="ru-RU" sz="2400" b="1" smtClean="0"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4" action="ppaction://hlinksldjump"/>
              </a:rPr>
              <a:t>Результаты</a:t>
            </a:r>
            <a:endParaRPr lang="ru-RU" altLang="ru-RU" sz="2400" b="1" smtClean="0"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2400" b="1" smtClean="0">
                <a:cs typeface="Times New Roman" pitchFamily="18" charset="0"/>
                <a:hlinkClick r:id="rId5" action="ppaction://hlinksldjump"/>
              </a:rPr>
              <a:t>Потери</a:t>
            </a:r>
            <a:endParaRPr lang="ru-RU" altLang="ru-RU" sz="2400" b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endParaRPr lang="ru-RU" altLang="ru-RU" sz="2000" smtClean="0">
              <a:cs typeface="Times New Roman" pitchFamily="18" charset="0"/>
            </a:endParaRP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Ход войны</a:t>
            </a:r>
          </a:p>
        </p:txBody>
      </p:sp>
      <p:sp>
        <p:nvSpPr>
          <p:cNvPr id="16388" name="Управляющая кнопка: настраиваемая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6389" name="Управляющая кнопка: настраиваемая 1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pic>
        <p:nvPicPr>
          <p:cNvPr id="16390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39238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Хронология военных действий</a:t>
            </a:r>
          </a:p>
        </p:txBody>
      </p:sp>
      <p:graphicFrame>
        <p:nvGraphicFramePr>
          <p:cNvPr id="3" name="Group 275"/>
          <p:cNvGraphicFramePr>
            <a:graphicFrameLocks noGrp="1"/>
          </p:cNvGraphicFramePr>
          <p:nvPr>
            <p:ph idx="4294967295"/>
          </p:nvPr>
        </p:nvGraphicFramePr>
        <p:xfrm>
          <a:off x="412750" y="1052513"/>
          <a:ext cx="8229600" cy="52006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56507"/>
                <a:gridCol w="6173093"/>
              </a:tblGrid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января 1904 г.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войны.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января 1904 г.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Внезапная атака японской эскадрой русских кораблей у Порт-Артура. Героический бой Варяга и Корейца. 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53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марта 1904 г.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Гибель командующего Тихоокеанским флотом вице-адмирала С.О. Макарова.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1904 г.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Высадка японских армий в Корее, форсирование р. Ялы и вступление в Маньчжурию.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августа 1904 г.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Сражение между Порт-Артурской эскадрой и Японским флотом.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13-21 августа 1904 г.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Сражение под Ляояном.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июль-декабрь 1904 г.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Героическая оборона Порт - Артура.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b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1904 г.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Битва на р. Шахэ. Из Балтийского моря вышла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 Тихоокеанская эскадра и направилась на Дальний Восток. (адм. Рожественский)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декабря 1904 г 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Порт-Артура японцам.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1905 г 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Сражение под Мукденом.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 мая 1905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Морское сражение около острова Цусима; гибель эскадры генерала Рожественского.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1905 г.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 Японией Сахалина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9-23 августа 1905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 мира в Портсмуте</a:t>
                      </a:r>
                    </a:p>
                  </a:txBody>
                  <a:tcPr marL="83600" marR="83600" marT="45699" marB="45699" anchor="ctr" horzOverflow="overflow">
                    <a:solidFill>
                      <a:schemeClr val="dk1">
                        <a:tint val="20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58" name="Управляющая кнопка: настраиваемая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7459" name="Управляющая кнопка: настраиваемая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sp>
        <p:nvSpPr>
          <p:cNvPr id="17460" name="Управляющая кнопка: настраиваемая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6513" y="6378575"/>
            <a:ext cx="1727201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Ход войны</a:t>
            </a:r>
          </a:p>
        </p:txBody>
      </p:sp>
      <p:pic>
        <p:nvPicPr>
          <p:cNvPr id="17461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8424862" cy="53276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800" b="1" smtClean="0">
                <a:cs typeface="Times New Roman" pitchFamily="18" charset="0"/>
              </a:rPr>
              <a:t>Предпосылки к переговорам в Японии</a:t>
            </a:r>
            <a:endParaRPr lang="ru-RU" altLang="ru-RU" sz="180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Несмотря на достигнутые в ходе войны с Россией успехи, напряжение всех потребовавшихся для этого сил поставило Японию в затруднительное положение. В связи с этим японское руководство стало предпринимать попытки выяснения возможностей заключения мира. Японцы попросили президента США Теодора Рузвельта помочь с посредничеством при этом и в августе 1905 года выслали России предложение о переговорах.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800" b="1" smtClean="0">
                <a:cs typeface="Times New Roman" pitchFamily="18" charset="0"/>
              </a:rPr>
              <a:t>Предпосылки к  переговорам в России</a:t>
            </a: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800" smtClean="0">
                <a:cs typeface="Times New Roman" pitchFamily="18" charset="0"/>
              </a:rPr>
              <a:t>Из-за Цусимского поражения и набиравшей силу революции Николай II принял решение о вступлении в переговоры при  посредничестве американского президента Рузвельта. Первым уполномоченным царём был назначен С. Ю. Витте и уже на следующий день был принят императором и получил соответствующие инструкции: ни в коем случае не соглашаться ни на какие формы выплаты контрибуции, которые Россия никогда в истории не платила, и не отдавать «ни пяди русской земли». При этом сам Витте был настроен пессимистически (особенно в свете требований японской стороны об отчуждении всего Сахалина, Приморского края, передачи всех интернированных кораблей): он был уверен, что «контрибуция» и территориальные потери «неизбежны.</a:t>
            </a: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</a:pPr>
            <a:r>
              <a:rPr lang="ru-RU" altLang="ru-RU" sz="1600" i="1" smtClean="0">
                <a:cs typeface="Times New Roman" pitchFamily="18" charset="0"/>
              </a:rPr>
              <a:t>9 августа 1905 года в Портсмуте (США) начались мирные переговоры.</a:t>
            </a:r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eaLnBrk="1" hangingPunct="1"/>
            <a:r>
              <a:rPr lang="ru-RU" altLang="ru-RU" smtClean="0"/>
              <a:t>Окончание войны</a:t>
            </a:r>
          </a:p>
        </p:txBody>
      </p:sp>
      <p:sp>
        <p:nvSpPr>
          <p:cNvPr id="18436" name="Управляющая кнопка: настраиваемая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1513" y="6389688"/>
            <a:ext cx="1150937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Меню</a:t>
            </a:r>
          </a:p>
        </p:txBody>
      </p:sp>
      <p:sp>
        <p:nvSpPr>
          <p:cNvPr id="18437" name="Управляющая кнопка: настраиваемая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68850" y="6389688"/>
            <a:ext cx="1150938" cy="468312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Выход</a:t>
            </a:r>
          </a:p>
        </p:txBody>
      </p:sp>
      <p:sp>
        <p:nvSpPr>
          <p:cNvPr id="18438" name="Управляющая кнопка: настраиваемая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6513" y="6378575"/>
            <a:ext cx="1727201" cy="468313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Ход войны</a:t>
            </a:r>
          </a:p>
        </p:txBody>
      </p:sp>
      <p:pic>
        <p:nvPicPr>
          <p:cNvPr id="18439" name="Picture 11" descr="http://oldtimewallpapers.com/wallpapers/201211/1352802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http://www.telegraf-spb.ru/published/publicdata/B622311/attachments/SC/products_pictures/flag_vmf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-4763"/>
            <a:ext cx="9001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3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DAB"/>
      </a:hlink>
      <a:folHlink>
        <a:srgbClr val="FFFDA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3086</TotalTime>
  <Words>1344</Words>
  <Application>Microsoft Office PowerPoint</Application>
  <PresentationFormat>Экран (4:3)</PresentationFormat>
  <Paragraphs>214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Georgia</vt:lpstr>
      <vt:lpstr>Arial</vt:lpstr>
      <vt:lpstr>Times New Roman</vt:lpstr>
      <vt:lpstr>Calibri</vt:lpstr>
      <vt:lpstr>Book Antiqua</vt:lpstr>
      <vt:lpstr>Wingdings 2</vt:lpstr>
      <vt:lpstr>Оформление по умолчанию</vt:lpstr>
      <vt:lpstr>Русско-Японская  война</vt:lpstr>
      <vt:lpstr>Меню</vt:lpstr>
      <vt:lpstr>Актуальность и цели</vt:lpstr>
      <vt:lpstr>Причины войны</vt:lpstr>
      <vt:lpstr>Карта военных действий</vt:lpstr>
      <vt:lpstr>Состояние сил на начало войны</vt:lpstr>
      <vt:lpstr>Ход войны</vt:lpstr>
      <vt:lpstr>Хронология военных действий</vt:lpstr>
      <vt:lpstr>Окончание войны</vt:lpstr>
      <vt:lpstr>Результаты войны</vt:lpstr>
      <vt:lpstr>Потери</vt:lpstr>
      <vt:lpstr>Память о войне</vt:lpstr>
      <vt:lpstr>Покровитель воинов</vt:lpstr>
      <vt:lpstr>Захоронение моряков</vt:lpstr>
      <vt:lpstr>Память о миноносце</vt:lpstr>
      <vt:lpstr>Заключение</vt:lpstr>
      <vt:lpstr>Информационные ресурсы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Nazirin</dc:creator>
  <cp:lastModifiedBy>Мохов</cp:lastModifiedBy>
  <cp:revision>302</cp:revision>
  <dcterms:created xsi:type="dcterms:W3CDTF">2014-04-01T17:12:33Z</dcterms:created>
  <dcterms:modified xsi:type="dcterms:W3CDTF">2014-06-24T10:31:08Z</dcterms:modified>
</cp:coreProperties>
</file>