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57" r:id="rId11"/>
    <p:sldId id="271" r:id="rId12"/>
    <p:sldId id="272" r:id="rId13"/>
    <p:sldId id="273" r:id="rId14"/>
    <p:sldId id="274" r:id="rId15"/>
    <p:sldId id="275" r:id="rId16"/>
    <p:sldId id="277" r:id="rId17"/>
    <p:sldId id="259" r:id="rId18"/>
    <p:sldId id="260" r:id="rId19"/>
    <p:sldId id="276" r:id="rId20"/>
    <p:sldId id="278" r:id="rId21"/>
    <p:sldId id="280" r:id="rId22"/>
    <p:sldId id="25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252"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8.xml"/><Relationship Id="rId18" Type="http://schemas.openxmlformats.org/officeDocument/2006/relationships/slide" Target="slide3.xml"/><Relationship Id="rId3" Type="http://schemas.openxmlformats.org/officeDocument/2006/relationships/slide" Target="slide10.xml"/><Relationship Id="rId21" Type="http://schemas.openxmlformats.org/officeDocument/2006/relationships/image" Target="../media/image2.png"/><Relationship Id="rId7" Type="http://schemas.openxmlformats.org/officeDocument/2006/relationships/slide" Target="slide15.xml"/><Relationship Id="rId12" Type="http://schemas.openxmlformats.org/officeDocument/2006/relationships/slide" Target="slide9.xml"/><Relationship Id="rId17" Type="http://schemas.openxmlformats.org/officeDocument/2006/relationships/slide" Target="slide4.xml"/><Relationship Id="rId2" Type="http://schemas.openxmlformats.org/officeDocument/2006/relationships/image" Target="../media/image1.jpeg"/><Relationship Id="rId16" Type="http://schemas.openxmlformats.org/officeDocument/2006/relationships/slide" Target="slide5.xml"/><Relationship Id="rId20"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slide" Target="slide6.xml"/><Relationship Id="rId10" Type="http://schemas.openxmlformats.org/officeDocument/2006/relationships/slide" Target="slide16.xml"/><Relationship Id="rId19" Type="http://schemas.openxmlformats.org/officeDocument/2006/relationships/slide" Target="slide2.xml"/><Relationship Id="rId4" Type="http://schemas.openxmlformats.org/officeDocument/2006/relationships/slide" Target="slide11.xml"/><Relationship Id="rId9" Type="http://schemas.openxmlformats.org/officeDocument/2006/relationships/slide" Target="slide17.xml"/><Relationship Id="rId1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2.xml"/><Relationship Id="rId7" Type="http://schemas.openxmlformats.org/officeDocument/2006/relationships/slide" Target="slide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5.png"/><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hyperlink" Target="http://bezvreda.com/vred-kureniya/" TargetMode="External"/><Relationship Id="rId3" Type="http://schemas.openxmlformats.org/officeDocument/2006/relationships/image" Target="../media/image2.png"/><Relationship Id="rId7" Type="http://schemas.openxmlformats.org/officeDocument/2006/relationships/hyperlink" Target="http://trezvenniki.com/" TargetMode="External"/><Relationship Id="rId12" Type="http://schemas.openxmlformats.org/officeDocument/2006/relationships/image" Target="../media/image5.png"/><Relationship Id="rId2"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hyperlink" Target="http://rusdemotivator.ru/" TargetMode="External"/><Relationship Id="rId11" Type="http://schemas.openxmlformats.org/officeDocument/2006/relationships/slide" Target="slide1.xml"/><Relationship Id="rId5" Type="http://schemas.openxmlformats.org/officeDocument/2006/relationships/hyperlink" Target="http://ru.wikipedia.org/" TargetMode="External"/><Relationship Id="rId10" Type="http://schemas.openxmlformats.org/officeDocument/2006/relationships/image" Target="../media/image38.jpeg"/><Relationship Id="rId4" Type="http://schemas.openxmlformats.org/officeDocument/2006/relationships/hyperlink" Target="http://www.tysvoboden.ru/" TargetMode="External"/><Relationship Id="rId9" Type="http://schemas.openxmlformats.org/officeDocument/2006/relationships/hyperlink" Target="http://skazhynet.ru/category/kurenie/vred-kureniya"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http://www.tysvoboden.ru/easy-way/"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 TargetMode="External"/><Relationship Id="rId7" Type="http://schemas.openxmlformats.org/officeDocument/2006/relationships/image" Target="../media/image40.png"/><Relationship Id="rId2" Type="http://schemas.openxmlformats.org/officeDocument/2006/relationships/hyperlink" Target="http://www.tysvoboden.ru/"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trezvenniki.com/" TargetMode="External"/><Relationship Id="rId4" Type="http://schemas.openxmlformats.org/officeDocument/2006/relationships/hyperlink" Target="http://rusdemotivator.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2.xml"/><Relationship Id="rId7" Type="http://schemas.openxmlformats.org/officeDocument/2006/relationships/slide" Target="slide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slide" Target="slide1.xml"/><Relationship Id="rId2" Type="http://schemas.openxmlformats.org/officeDocument/2006/relationships/hyperlink" Target="https://ru.wikipedia.org/wiki/%D0%90%D0%B7%D0%BE%D1%82"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Admin\Рабочий стол\0000000\11.jpg"/>
          <p:cNvPicPr>
            <a:picLocks noChangeAspect="1" noChangeArrowheads="1"/>
          </p:cNvPicPr>
          <p:nvPr/>
        </p:nvPicPr>
        <p:blipFill>
          <a:blip r:embed="rId2" cstate="print"/>
          <a:srcRect/>
          <a:stretch>
            <a:fillRect/>
          </a:stretch>
        </p:blipFill>
        <p:spPr bwMode="auto">
          <a:xfrm>
            <a:off x="1" y="1"/>
            <a:ext cx="9143999" cy="6857999"/>
          </a:xfrm>
          <a:prstGeom prst="rect">
            <a:avLst/>
          </a:prstGeom>
          <a:noFill/>
        </p:spPr>
      </p:pic>
      <p:sp>
        <p:nvSpPr>
          <p:cNvPr id="8" name="Прямоугольник 7">
            <a:hlinkClick r:id="rId3" action="ppaction://hlinksldjump" tooltip="Мышьяк"/>
          </p:cNvPr>
          <p:cNvSpPr/>
          <p:nvPr/>
        </p:nvSpPr>
        <p:spPr>
          <a:xfrm>
            <a:off x="3016332" y="1700808"/>
            <a:ext cx="314697" cy="320370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3" action="ppaction://hlinksldjump"/>
              </a:rPr>
              <a:t>мышьяк</a:t>
            </a:r>
            <a:endParaRPr lang="ru-RU" b="1" dirty="0">
              <a:solidFill>
                <a:schemeClr val="accent6">
                  <a:lumMod val="75000"/>
                </a:schemeClr>
              </a:solidFill>
              <a:effectLst>
                <a:innerShdw blurRad="63500" dist="50800" dir="10800000">
                  <a:prstClr val="black">
                    <a:alpha val="50000"/>
                  </a:prstClr>
                </a:innerShdw>
              </a:effectLst>
            </a:endParaRPr>
          </a:p>
        </p:txBody>
      </p:sp>
      <p:sp>
        <p:nvSpPr>
          <p:cNvPr id="11" name="Прямоугольник 10"/>
          <p:cNvSpPr/>
          <p:nvPr/>
        </p:nvSpPr>
        <p:spPr>
          <a:xfrm>
            <a:off x="6228184" y="1700808"/>
            <a:ext cx="314697" cy="320370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4" action="ppaction://hlinksldjump"/>
              </a:rPr>
              <a:t>мужчинам</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2" name="Прямоугольник 11"/>
          <p:cNvSpPr/>
          <p:nvPr/>
        </p:nvSpPr>
        <p:spPr>
          <a:xfrm>
            <a:off x="6560106" y="1628801"/>
            <a:ext cx="314697" cy="33269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5" action="ppaction://hlinksldjump"/>
              </a:rPr>
              <a:t>женщинам</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3" name="Прямоугольник 12"/>
          <p:cNvSpPr/>
          <p:nvPr/>
        </p:nvSpPr>
        <p:spPr>
          <a:xfrm>
            <a:off x="6885024" y="1628801"/>
            <a:ext cx="314697" cy="338437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6" action="ppaction://hlinksldjump"/>
              </a:rPr>
              <a:t>подросткам</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4" name="Прямоугольник 13"/>
          <p:cNvSpPr/>
          <p:nvPr/>
        </p:nvSpPr>
        <p:spPr>
          <a:xfrm>
            <a:off x="7238891" y="1556792"/>
            <a:ext cx="314697" cy="349295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7" action="ppaction://hlinksldjump"/>
              </a:rPr>
              <a:t>окружающим</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5" name="Прямоугольник 14"/>
          <p:cNvSpPr/>
          <p:nvPr/>
        </p:nvSpPr>
        <p:spPr>
          <a:xfrm>
            <a:off x="8335466" y="1340768"/>
            <a:ext cx="392941" cy="390328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8" action="ppaction://hlinksldjump"/>
              </a:rPr>
              <a:t>Интернет-ресурсы</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6" name="Прямоугольник 15"/>
          <p:cNvSpPr/>
          <p:nvPr/>
        </p:nvSpPr>
        <p:spPr>
          <a:xfrm>
            <a:off x="7974569" y="1412776"/>
            <a:ext cx="341847" cy="374441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9" action="ppaction://hlinksldjump"/>
              </a:rPr>
              <a:t>демотиваторы</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0" name="Прямоугольник 9"/>
          <p:cNvSpPr/>
          <p:nvPr/>
        </p:nvSpPr>
        <p:spPr>
          <a:xfrm>
            <a:off x="7603579" y="1484784"/>
            <a:ext cx="314697" cy="362211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0" action="ppaction://hlinksldjump"/>
              </a:rPr>
              <a:t>факты и цифры</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7" name="Прямоугольник 16"/>
          <p:cNvSpPr/>
          <p:nvPr/>
        </p:nvSpPr>
        <p:spPr>
          <a:xfrm>
            <a:off x="8748464" y="1196752"/>
            <a:ext cx="392941" cy="412350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1" action="ppaction://hlinksldjump"/>
              </a:rPr>
              <a:t>как бросить курить</a:t>
            </a:r>
            <a:endParaRPr lang="ru-RU" b="1" dirty="0" smtClean="0">
              <a:solidFill>
                <a:schemeClr val="accent6">
                  <a:lumMod val="75000"/>
                </a:schemeClr>
              </a:solidFill>
              <a:effectLst>
                <a:innerShdw blurRad="63500" dist="50800" dir="10800000">
                  <a:prstClr val="black">
                    <a:alpha val="50000"/>
                  </a:prstClr>
                </a:innerShdw>
              </a:effectLst>
            </a:endParaRPr>
          </a:p>
        </p:txBody>
      </p:sp>
      <p:sp>
        <p:nvSpPr>
          <p:cNvPr id="18" name="Прямоугольник 17">
            <a:hlinkClick r:id="rId3" action="ppaction://hlinksldjump" tooltip="Мышьяк"/>
          </p:cNvPr>
          <p:cNvSpPr/>
          <p:nvPr/>
        </p:nvSpPr>
        <p:spPr>
          <a:xfrm>
            <a:off x="2682652" y="1628800"/>
            <a:ext cx="314697" cy="33314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2" action="ppaction://hlinksldjump"/>
              </a:rPr>
              <a:t>смола</a:t>
            </a:r>
            <a:endParaRPr lang="ru-RU" b="1" dirty="0">
              <a:solidFill>
                <a:schemeClr val="accent6">
                  <a:lumMod val="75000"/>
                </a:schemeClr>
              </a:solidFill>
              <a:effectLst>
                <a:innerShdw blurRad="63500" dist="50800" dir="10800000">
                  <a:prstClr val="black">
                    <a:alpha val="50000"/>
                  </a:prstClr>
                </a:innerShdw>
              </a:effectLst>
            </a:endParaRPr>
          </a:p>
        </p:txBody>
      </p:sp>
      <p:sp>
        <p:nvSpPr>
          <p:cNvPr id="19" name="Прямоугольник 18">
            <a:hlinkClick r:id="rId3" action="ppaction://hlinksldjump" tooltip="Мышьяк"/>
          </p:cNvPr>
          <p:cNvSpPr/>
          <p:nvPr/>
        </p:nvSpPr>
        <p:spPr>
          <a:xfrm>
            <a:off x="2349277" y="1628800"/>
            <a:ext cx="314697" cy="336951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3" action="ppaction://hlinksldjump"/>
              </a:rPr>
              <a:t>оксид углерода</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0" name="Прямоугольник 19">
            <a:hlinkClick r:id="rId3" action="ppaction://hlinksldjump" tooltip="Мышьяк"/>
          </p:cNvPr>
          <p:cNvSpPr/>
          <p:nvPr/>
        </p:nvSpPr>
        <p:spPr>
          <a:xfrm>
            <a:off x="2017812" y="1556793"/>
            <a:ext cx="314697" cy="348915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4" action="ppaction://hlinksldjump"/>
              </a:rPr>
              <a:t>аммоний</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1" name="Прямоугольник 20">
            <a:hlinkClick r:id="rId3" action="ppaction://hlinksldjump" tooltip="Мышьяк"/>
          </p:cNvPr>
          <p:cNvSpPr/>
          <p:nvPr/>
        </p:nvSpPr>
        <p:spPr>
          <a:xfrm>
            <a:off x="1648247" y="1484784"/>
            <a:ext cx="314697" cy="36183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5" action="ppaction://hlinksldjump"/>
              </a:rPr>
              <a:t>бензопирен</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2" name="Прямоугольник 21">
            <a:hlinkClick r:id="rId3" action="ppaction://hlinksldjump" tooltip="Мышьяк"/>
          </p:cNvPr>
          <p:cNvSpPr/>
          <p:nvPr/>
        </p:nvSpPr>
        <p:spPr>
          <a:xfrm>
            <a:off x="1288207" y="1412777"/>
            <a:ext cx="314697" cy="37379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6" action="ppaction://hlinksldjump"/>
              </a:rPr>
              <a:t>кадмий</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3" name="Прямоугольник 22">
            <a:hlinkClick r:id="rId3" action="ppaction://hlinksldjump" tooltip="Мышьяк"/>
          </p:cNvPr>
          <p:cNvSpPr/>
          <p:nvPr/>
        </p:nvSpPr>
        <p:spPr>
          <a:xfrm>
            <a:off x="899592" y="1340768"/>
            <a:ext cx="314697" cy="387890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7" action="ppaction://hlinksldjump"/>
              </a:rPr>
              <a:t>фенол</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4" name="Прямоугольник 23">
            <a:hlinkClick r:id="rId3" action="ppaction://hlinksldjump" tooltip="Мышьяк"/>
          </p:cNvPr>
          <p:cNvSpPr/>
          <p:nvPr/>
        </p:nvSpPr>
        <p:spPr>
          <a:xfrm>
            <a:off x="501452" y="1268761"/>
            <a:ext cx="314697" cy="401759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8" action="ppaction://hlinksldjump"/>
              </a:rPr>
              <a:t>формальдегид</a:t>
            </a:r>
            <a:endParaRPr lang="ru-RU" b="1" dirty="0">
              <a:solidFill>
                <a:schemeClr val="accent6">
                  <a:lumMod val="75000"/>
                </a:schemeClr>
              </a:solidFill>
              <a:effectLst>
                <a:innerShdw blurRad="63500" dist="50800" dir="10800000">
                  <a:prstClr val="black">
                    <a:alpha val="50000"/>
                  </a:prstClr>
                </a:innerShdw>
              </a:effectLst>
            </a:endParaRPr>
          </a:p>
        </p:txBody>
      </p:sp>
      <p:sp>
        <p:nvSpPr>
          <p:cNvPr id="25" name="Прямоугольник 24">
            <a:hlinkClick r:id="rId3" action="ppaction://hlinksldjump" tooltip="Мышьяк"/>
          </p:cNvPr>
          <p:cNvSpPr/>
          <p:nvPr/>
        </p:nvSpPr>
        <p:spPr>
          <a:xfrm>
            <a:off x="73596" y="1196752"/>
            <a:ext cx="314697" cy="415627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936000" rtlCol="0" anchor="ctr"/>
          <a:lstStyle/>
          <a:p>
            <a:pPr algn="ctr"/>
            <a:r>
              <a:rPr lang="ru-RU" b="1" dirty="0" smtClean="0">
                <a:solidFill>
                  <a:schemeClr val="accent6">
                    <a:lumMod val="75000"/>
                  </a:schemeClr>
                </a:solidFill>
                <a:effectLst>
                  <a:innerShdw blurRad="63500" dist="50800" dir="10800000">
                    <a:prstClr val="black">
                      <a:alpha val="50000"/>
                    </a:prstClr>
                  </a:innerShdw>
                </a:effectLst>
                <a:hlinkClick r:id="rId19" action="ppaction://hlinksldjump"/>
              </a:rPr>
              <a:t>цианистый водород</a:t>
            </a:r>
            <a:endParaRPr lang="ru-RU" b="1" dirty="0">
              <a:solidFill>
                <a:schemeClr val="accent6">
                  <a:lumMod val="75000"/>
                </a:schemeClr>
              </a:solidFill>
              <a:effectLst>
                <a:innerShdw blurRad="63500" dist="50800" dir="10800000">
                  <a:prstClr val="black">
                    <a:alpha val="50000"/>
                  </a:prstClr>
                </a:innerShdw>
              </a:effectLst>
            </a:endParaRPr>
          </a:p>
        </p:txBody>
      </p:sp>
      <p:pic>
        <p:nvPicPr>
          <p:cNvPr id="27" name="Picture 6" descr="C:\Documents and Settings\Admin\Рабочий стол\0000000\2222222\3333.png">
            <a:hlinkClick r:id="rId20" action="ppaction://hlinksldjump" tooltip="Выход"/>
          </p:cNvPr>
          <p:cNvPicPr>
            <a:picLocks noChangeAspect="1" noChangeArrowheads="1"/>
          </p:cNvPicPr>
          <p:nvPr/>
        </p:nvPicPr>
        <p:blipFill>
          <a:blip r:embed="rId21" cstate="print"/>
          <a:srcRect/>
          <a:stretch>
            <a:fillRect/>
          </a:stretch>
        </p:blipFill>
        <p:spPr bwMode="auto">
          <a:xfrm>
            <a:off x="4167981" y="4149080"/>
            <a:ext cx="692051" cy="5899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0000000\2222222\1007090031.jpg"/>
          <p:cNvPicPr>
            <a:picLocks noChangeAspect="1" noChangeArrowheads="1"/>
          </p:cNvPicPr>
          <p:nvPr/>
        </p:nvPicPr>
        <p:blipFill>
          <a:blip r:embed="rId2" cstate="print"/>
          <a:srcRect l="1667" t="6667" r="6667" b="5000"/>
          <a:stretch>
            <a:fillRect/>
          </a:stretch>
        </p:blipFill>
        <p:spPr bwMode="auto">
          <a:xfrm>
            <a:off x="323528" y="404664"/>
            <a:ext cx="2160240" cy="2081686"/>
          </a:xfrm>
          <a:prstGeom prst="rect">
            <a:avLst/>
          </a:prstGeom>
          <a:noFill/>
        </p:spPr>
      </p:pic>
      <p:sp>
        <p:nvSpPr>
          <p:cNvPr id="3" name="TextBox 2"/>
          <p:cNvSpPr txBox="1"/>
          <p:nvPr/>
        </p:nvSpPr>
        <p:spPr>
          <a:xfrm>
            <a:off x="2771800" y="404664"/>
            <a:ext cx="6120680" cy="1477328"/>
          </a:xfrm>
          <a:prstGeom prst="rect">
            <a:avLst/>
          </a:prstGeom>
          <a:noFill/>
        </p:spPr>
        <p:txBody>
          <a:bodyPr wrap="square" rtlCol="0">
            <a:spAutoFit/>
          </a:bodyPr>
          <a:lstStyle/>
          <a:p>
            <a:r>
              <a:rPr lang="ru-RU" b="1" dirty="0" err="1" smtClean="0">
                <a:latin typeface="Times New Roman" pitchFamily="18" charset="0"/>
                <a:cs typeface="Times New Roman" pitchFamily="18" charset="0"/>
              </a:rPr>
              <a:t>Мышья́к</a:t>
            </a:r>
            <a:r>
              <a:rPr lang="ru-RU" dirty="0" smtClean="0">
                <a:latin typeface="Times New Roman" pitchFamily="18" charset="0"/>
                <a:cs typeface="Times New Roman" pitchFamily="18" charset="0"/>
              </a:rPr>
              <a:t> (лат. </a:t>
            </a:r>
            <a:r>
              <a:rPr lang="ru-RU" dirty="0" err="1" smtClean="0">
                <a:latin typeface="Times New Roman" pitchFamily="18" charset="0"/>
                <a:cs typeface="Times New Roman" pitchFamily="18" charset="0"/>
              </a:rPr>
              <a:t>Arsenicum</a:t>
            </a:r>
            <a:r>
              <a:rPr lang="ru-RU" dirty="0" smtClean="0">
                <a:latin typeface="Times New Roman" pitchFamily="18" charset="0"/>
                <a:cs typeface="Times New Roman" pitchFamily="18" charset="0"/>
              </a:rPr>
              <a:t>; обозначается символом </a:t>
            </a:r>
            <a:r>
              <a:rPr lang="ru-RU" dirty="0" err="1" smtClean="0">
                <a:latin typeface="Times New Roman" pitchFamily="18" charset="0"/>
                <a:cs typeface="Times New Roman" pitchFamily="18" charset="0"/>
              </a:rPr>
              <a:t>As</a:t>
            </a:r>
            <a:r>
              <a:rPr lang="ru-RU" dirty="0" smtClean="0">
                <a:latin typeface="Times New Roman" pitchFamily="18" charset="0"/>
                <a:cs typeface="Times New Roman" pitchFamily="18" charset="0"/>
              </a:rPr>
              <a:t>) — химический элемент 15-й группы четвёртого периода периодической системы; имеет атомный номер 33. Простое вещество представляет собой хрупкий полуметалл стального цвета с зеленоватым оттенком.</a:t>
            </a:r>
            <a:endParaRPr lang="ru-RU" dirty="0">
              <a:latin typeface="Times New Roman" pitchFamily="18" charset="0"/>
              <a:cs typeface="Times New Roman" pitchFamily="18" charset="0"/>
            </a:endParaRPr>
          </a:p>
        </p:txBody>
      </p:sp>
      <p:sp>
        <p:nvSpPr>
          <p:cNvPr id="4" name="TextBox 3"/>
          <p:cNvSpPr txBox="1"/>
          <p:nvPr/>
        </p:nvSpPr>
        <p:spPr>
          <a:xfrm>
            <a:off x="467544" y="3068960"/>
            <a:ext cx="5688632" cy="1754326"/>
          </a:xfrm>
          <a:prstGeom prst="rect">
            <a:avLst/>
          </a:prstGeom>
          <a:noFill/>
        </p:spPr>
        <p:txBody>
          <a:bodyPr wrap="square" rtlCol="0">
            <a:spAutoFit/>
          </a:bodyPr>
          <a:lstStyle/>
          <a:p>
            <a:r>
              <a:rPr lang="ru-RU" dirty="0" smtClean="0">
                <a:latin typeface="Times New Roman" pitchFamily="18" charset="0"/>
                <a:cs typeface="Times New Roman" pitchFamily="18" charset="0"/>
              </a:rPr>
              <a:t>Название мышьяка в русском языке происходит от слова «мышь», в связи с употреблением его соединений для истребления мышей и крыс. Мышьяк и все его соединения ядовиты. При остром отравлении мышьяком наблюдаются рвота, боли в животе, понос, угнетение центральной нервной системы.</a:t>
            </a:r>
            <a:endParaRPr lang="ru-RU"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6444208" y="2060848"/>
            <a:ext cx="2221207" cy="4032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pic>
        <p:nvPicPr>
          <p:cNvPr id="9"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4624"/>
            <a:ext cx="8928992" cy="4752528"/>
          </a:xfrm>
        </p:spPr>
        <p:txBody>
          <a:bodyPr>
            <a:noAutofit/>
          </a:bodyPr>
          <a:lstStyle/>
          <a:p>
            <a:pPr marL="0" indent="0" fontAlgn="base">
              <a:buNone/>
            </a:pPr>
            <a:r>
              <a:rPr lang="ru-RU" sz="1800" dirty="0">
                <a:latin typeface="Times New Roman" pitchFamily="18" charset="0"/>
                <a:cs typeface="Times New Roman" pitchFamily="18" charset="0"/>
              </a:rPr>
              <a:t>Рождение здорового малыша зависит от ответственного подхода обоих родителей. Токсины в табачной продукции приводят к нарушению кровообращения в половых органах мужчин и железах. Это значительно угнетает сперматозоиды, что заканчивается потерей их подвижности, снижением активности и утратой способности к оплодотворению.</a:t>
            </a:r>
          </a:p>
          <a:p>
            <a:pPr marL="0" indent="0" fontAlgn="base">
              <a:buNone/>
            </a:pPr>
            <a:r>
              <a:rPr lang="ru-RU" sz="1800" dirty="0">
                <a:latin typeface="Times New Roman" pitchFamily="18" charset="0"/>
                <a:cs typeface="Times New Roman" pitchFamily="18" charset="0"/>
              </a:rPr>
              <a:t>Вред курения для мужчины означает нездоровый оттенок лица, сухость кожи, раннее появление морщин, наличие синих кругов под глазами. Противостоять вредной привычке не может даже здоровый образ жизни, например, посещение бассейна или спортзала.</a:t>
            </a:r>
          </a:p>
          <a:p>
            <a:pPr marL="0" indent="0" fontAlgn="base">
              <a:buNone/>
            </a:pPr>
            <a:r>
              <a:rPr lang="ru-RU" sz="1800" dirty="0" smtClean="0">
                <a:latin typeface="Times New Roman" pitchFamily="18" charset="0"/>
                <a:cs typeface="Times New Roman" pitchFamily="18" charset="0"/>
              </a:rPr>
              <a:t>Дым </a:t>
            </a:r>
            <a:r>
              <a:rPr lang="ru-RU" sz="1800" dirty="0">
                <a:latin typeface="Times New Roman" pitchFamily="18" charset="0"/>
                <a:cs typeface="Times New Roman" pitchFamily="18" charset="0"/>
              </a:rPr>
              <a:t>подавляет деятельность мозга, делая его слабым для восприятия больших </a:t>
            </a:r>
            <a:r>
              <a:rPr lang="ru-RU" sz="1800" dirty="0" smtClean="0">
                <a:latin typeface="Times New Roman" pitchFamily="18" charset="0"/>
                <a:cs typeface="Times New Roman" pitchFamily="18" charset="0"/>
              </a:rPr>
              <a:t>объёмов </a:t>
            </a:r>
            <a:r>
              <a:rPr lang="ru-RU" sz="1800" dirty="0">
                <a:latin typeface="Times New Roman" pitchFamily="18" charset="0"/>
                <a:cs typeface="Times New Roman" pitchFamily="18" charset="0"/>
              </a:rPr>
              <a:t>информации и ухудшая память. Также не стоит упускать из внимания, какой вред наносит курение функционированию внутренних органов, входящих в состав пищеварительной системы.</a:t>
            </a:r>
          </a:p>
          <a:p>
            <a:pPr marL="0" indent="0" fontAlgn="base">
              <a:buNone/>
            </a:pPr>
            <a:r>
              <a:rPr lang="ru-RU" sz="1800" dirty="0" smtClean="0">
                <a:latin typeface="Times New Roman" pitchFamily="18" charset="0"/>
                <a:cs typeface="Times New Roman" pitchFamily="18" charset="0"/>
              </a:rPr>
              <a:t>Пагубная </a:t>
            </a:r>
            <a:r>
              <a:rPr lang="ru-RU" sz="1800" dirty="0">
                <a:latin typeface="Times New Roman" pitchFamily="18" charset="0"/>
                <a:cs typeface="Times New Roman" pitchFamily="18" charset="0"/>
              </a:rPr>
              <a:t>привычка доставляет человеку множество проблем со здоровьем. Единственным верным способом избавиться от нежелательных последствий никотиновой зависимости является категорический отказ от сигарет</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9218" name="Picture 2" descr="http://pics.copypaste.am/uploads/2011/10/media_xl_2807075-400x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822247"/>
            <a:ext cx="1858151" cy="1937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9219" name="Picture 3" descr="C:\Users\Den\Desktop\Курение-смерть\kurenie_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822247"/>
            <a:ext cx="2641476" cy="1866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220" name="Picture 4" descr="C:\Users\Den\Desktop\Курение-смерть\1265125186_03_10_2007_0395175001191407806_murat_samp252yamp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9614" y="4822247"/>
            <a:ext cx="1314194" cy="1937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2" descr="E:\Курение-смерть\Ааа8щ8гздгндж.png">
            <a:hlinkClick r:id="rId7" action="ppaction://hlinksldjump" tooltip="Меню"/>
          </p:cNvPr>
          <p:cNvPicPr>
            <a:picLocks noChangeAspect="1" noChangeArrowheads="1"/>
          </p:cNvPicPr>
          <p:nvPr/>
        </p:nvPicPr>
        <p:blipFill>
          <a:blip r:embed="rId8"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856390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n\Desktop\Курение-смерть\01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52" r="20188"/>
          <a:stretch/>
        </p:blipFill>
        <p:spPr bwMode="auto">
          <a:xfrm>
            <a:off x="5864771" y="620688"/>
            <a:ext cx="2743201" cy="307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aphicFrame>
        <p:nvGraphicFramePr>
          <p:cNvPr id="4" name="Объект 3"/>
          <p:cNvGraphicFramePr>
            <a:graphicFrameLocks noGrp="1"/>
          </p:cNvGraphicFramePr>
          <p:nvPr>
            <p:ph idx="1"/>
            <p:extLst>
              <p:ext uri="{D42A27DB-BD31-4B8C-83A1-F6EECF244321}">
                <p14:modId xmlns:p14="http://schemas.microsoft.com/office/powerpoint/2010/main" val="3725853065"/>
              </p:ext>
            </p:extLst>
          </p:nvPr>
        </p:nvGraphicFramePr>
        <p:xfrm>
          <a:off x="0" y="-1"/>
          <a:ext cx="5508104" cy="6252426"/>
        </p:xfrm>
        <a:graphic>
          <a:graphicData uri="http://schemas.openxmlformats.org/drawingml/2006/table">
            <a:tbl>
              <a:tblPr>
                <a:tableStyleId>{2D5ABB26-0587-4C30-8999-92F81FD0307C}</a:tableStyleId>
              </a:tblPr>
              <a:tblGrid>
                <a:gridCol w="1663156"/>
                <a:gridCol w="3844948"/>
              </a:tblGrid>
              <a:tr h="1506774">
                <a:tc>
                  <a:txBody>
                    <a:bodyPr/>
                    <a:lstStyle/>
                    <a:p>
                      <a:pPr fontAlgn="base"/>
                      <a:r>
                        <a:rPr lang="ru-RU" sz="1400" i="1" dirty="0">
                          <a:effectLst/>
                          <a:latin typeface="Times New Roman" pitchFamily="18" charset="0"/>
                          <a:cs typeface="Times New Roman" pitchFamily="18" charset="0"/>
                        </a:rPr>
                        <a:t>Немецким врачом-гинекологом </a:t>
                      </a:r>
                      <a:r>
                        <a:rPr lang="ru-RU" sz="1400" i="1" dirty="0" err="1">
                          <a:effectLst/>
                          <a:latin typeface="Times New Roman" pitchFamily="18" charset="0"/>
                          <a:cs typeface="Times New Roman" pitchFamily="18" charset="0"/>
                        </a:rPr>
                        <a:t>Бернхардом</a:t>
                      </a:r>
                      <a:r>
                        <a:rPr lang="ru-RU" sz="1400" i="1" dirty="0">
                          <a:effectLst/>
                          <a:latin typeface="Times New Roman" pitchFamily="18" charset="0"/>
                          <a:cs typeface="Times New Roman" pitchFamily="18" charset="0"/>
                        </a:rPr>
                        <a:t>, обследовавшим около 6000 женщин, было установлено:</a:t>
                      </a:r>
                      <a:endParaRPr lang="ru-RU" sz="1400" b="0" i="1" dirty="0">
                        <a:effectLst/>
                        <a:latin typeface="Times New Roman" pitchFamily="18" charset="0"/>
                        <a:cs typeface="Times New Roman" pitchFamily="18" charset="0"/>
                      </a:endParaRPr>
                    </a:p>
                  </a:txBody>
                  <a:tcPr marL="42299" marR="88122"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ru-RU" sz="1400" dirty="0">
                          <a:effectLst/>
                          <a:latin typeface="Times New Roman" pitchFamily="18" charset="0"/>
                          <a:cs typeface="Times New Roman" pitchFamily="18" charset="0"/>
                        </a:rPr>
                        <a:t>Для </a:t>
                      </a:r>
                      <a:r>
                        <a:rPr lang="ru-RU" sz="1400" b="1" dirty="0">
                          <a:effectLst/>
                          <a:latin typeface="Times New Roman" pitchFamily="18" charset="0"/>
                          <a:cs typeface="Times New Roman" pitchFamily="18" charset="0"/>
                        </a:rPr>
                        <a:t>представительниц слабого пола сигареты особенно опасны</a:t>
                      </a:r>
                      <a:r>
                        <a:rPr lang="ru-RU" sz="1400" dirty="0">
                          <a:effectLst/>
                          <a:latin typeface="Times New Roman" pitchFamily="18" charset="0"/>
                          <a:cs typeface="Times New Roman" pitchFamily="18" charset="0"/>
                        </a:rPr>
                        <a:t>, так как растет частота воспалительных болезней, что в будущем может привести к выкидышу.</a:t>
                      </a:r>
                      <a:endParaRPr lang="ru-RU" sz="1400" b="0" dirty="0">
                        <a:effectLst/>
                        <a:latin typeface="Times New Roman" pitchFamily="18" charset="0"/>
                        <a:cs typeface="Times New Roman" pitchFamily="18" charset="0"/>
                      </a:endParaRPr>
                    </a:p>
                  </a:txBody>
                  <a:tcPr marL="42299" marR="42299"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6774">
                <a:tc>
                  <a:txBody>
                    <a:bodyPr/>
                    <a:lstStyle/>
                    <a:p>
                      <a:pPr fontAlgn="base"/>
                      <a:r>
                        <a:rPr lang="ru-RU" sz="1400" i="1" dirty="0">
                          <a:effectLst/>
                          <a:latin typeface="Times New Roman" pitchFamily="18" charset="0"/>
                          <a:cs typeface="Times New Roman" pitchFamily="18" charset="0"/>
                        </a:rPr>
                        <a:t>42% курящих женщин больны бесплодием, из некурящих — всего 4%</a:t>
                      </a:r>
                      <a:endParaRPr lang="ru-RU" sz="1400" b="0" i="1" dirty="0">
                        <a:effectLst/>
                        <a:latin typeface="Times New Roman" pitchFamily="18" charset="0"/>
                        <a:cs typeface="Times New Roman" pitchFamily="18" charset="0"/>
                      </a:endParaRPr>
                    </a:p>
                  </a:txBody>
                  <a:tcPr marL="42299" marR="88122"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ru-RU" sz="1400" dirty="0">
                          <a:effectLst/>
                          <a:latin typeface="Times New Roman" pitchFamily="18" charset="0"/>
                          <a:cs typeface="Times New Roman" pitchFamily="18" charset="0"/>
                        </a:rPr>
                        <a:t>Даже 1 сигарета, выкуренная в течение </a:t>
                      </a:r>
                      <a:r>
                        <a:rPr lang="ru-RU" sz="1400" dirty="0" smtClean="0">
                          <a:effectLst/>
                          <a:latin typeface="Times New Roman" pitchFamily="18" charset="0"/>
                          <a:cs typeface="Times New Roman" pitchFamily="18" charset="0"/>
                        </a:rPr>
                        <a:t>трёх </a:t>
                      </a:r>
                      <a:r>
                        <a:rPr lang="ru-RU" sz="1400" dirty="0">
                          <a:effectLst/>
                          <a:latin typeface="Times New Roman" pitchFamily="18" charset="0"/>
                          <a:cs typeface="Times New Roman" pitchFamily="18" charset="0"/>
                        </a:rPr>
                        <a:t>лет до беременности, наносит вред здоровью будущего малыша. Дети курящих матерей чаще имеют различные дефекты, в том числе нейропсихические, а также низкий вес (</a:t>
                      </a:r>
                      <a:r>
                        <a:rPr lang="ru-RU" sz="1400" b="1" dirty="0">
                          <a:effectLst/>
                          <a:latin typeface="Times New Roman" pitchFamily="18" charset="0"/>
                          <a:cs typeface="Times New Roman" pitchFamily="18" charset="0"/>
                        </a:rPr>
                        <a:t>9,8—18,7 тысяч таких малышей рождается ежегодно</a:t>
                      </a:r>
                      <a:r>
                        <a:rPr lang="ru-RU" sz="1400" dirty="0">
                          <a:effectLst/>
                          <a:latin typeface="Times New Roman" pitchFamily="18" charset="0"/>
                          <a:cs typeface="Times New Roman" pitchFamily="18" charset="0"/>
                        </a:rPr>
                        <a:t>).</a:t>
                      </a:r>
                      <a:endParaRPr lang="ru-RU" sz="1400" b="0" dirty="0">
                        <a:effectLst/>
                        <a:latin typeface="Times New Roman" pitchFamily="18" charset="0"/>
                        <a:cs typeface="Times New Roman" pitchFamily="18" charset="0"/>
                      </a:endParaRPr>
                    </a:p>
                  </a:txBody>
                  <a:tcPr marL="42299" marR="42299"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9152">
                <a:tc>
                  <a:txBody>
                    <a:bodyPr/>
                    <a:lstStyle/>
                    <a:p>
                      <a:pPr fontAlgn="base"/>
                      <a:r>
                        <a:rPr lang="ru-RU" sz="1400" i="1" dirty="0">
                          <a:effectLst/>
                          <a:latin typeface="Times New Roman" pitchFamily="18" charset="0"/>
                          <a:cs typeface="Times New Roman" pitchFamily="18" charset="0"/>
                        </a:rPr>
                        <a:t>Сигарета — причина:</a:t>
                      </a:r>
                      <a:endParaRPr lang="ru-RU" sz="1400" b="0" i="1" dirty="0">
                        <a:effectLst/>
                        <a:latin typeface="Times New Roman" pitchFamily="18" charset="0"/>
                        <a:cs typeface="Times New Roman" pitchFamily="18" charset="0"/>
                      </a:endParaRPr>
                    </a:p>
                  </a:txBody>
                  <a:tcPr marL="42299" marR="88122"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ru-RU" sz="1400" dirty="0">
                          <a:effectLst/>
                          <a:latin typeface="Times New Roman" pitchFamily="18" charset="0"/>
                          <a:cs typeface="Times New Roman" pitchFamily="18" charset="0"/>
                        </a:rPr>
                        <a:t>Попытки уменьшить вред сигарет, перейдя на </a:t>
                      </a:r>
                      <a:r>
                        <a:rPr lang="ru-RU" sz="1400" dirty="0" smtClean="0">
                          <a:effectLst/>
                          <a:latin typeface="Times New Roman" pitchFamily="18" charset="0"/>
                          <a:cs typeface="Times New Roman" pitchFamily="18" charset="0"/>
                        </a:rPr>
                        <a:t>лёгкую </a:t>
                      </a:r>
                      <a:r>
                        <a:rPr lang="ru-RU" sz="1400" dirty="0">
                          <a:effectLst/>
                          <a:latin typeface="Times New Roman" pitchFamily="18" charset="0"/>
                          <a:cs typeface="Times New Roman" pitchFamily="18" charset="0"/>
                        </a:rPr>
                        <a:t>продукцию, являются самообманом. Реклама лишь вводит в заблуждение, ведь на самом деле (</a:t>
                      </a:r>
                      <a:r>
                        <a:rPr lang="ru-RU" sz="1400" b="1" dirty="0">
                          <a:effectLst/>
                          <a:latin typeface="Times New Roman" pitchFamily="18" charset="0"/>
                          <a:cs typeface="Times New Roman" pitchFamily="18" charset="0"/>
                        </a:rPr>
                        <a:t>женские сигареты ничуть не менее вредны, чем </a:t>
                      </a:r>
                      <a:r>
                        <a:rPr lang="ru-RU" sz="1400" b="1" dirty="0" smtClean="0">
                          <a:effectLst/>
                          <a:latin typeface="Times New Roman" pitchFamily="18" charset="0"/>
                          <a:cs typeface="Times New Roman" pitchFamily="18" charset="0"/>
                        </a:rPr>
                        <a:t>обычные</a:t>
                      </a:r>
                      <a:r>
                        <a:rPr lang="ru-RU" sz="1400" dirty="0" smtClean="0">
                          <a:effectLst/>
                          <a:latin typeface="Times New Roman" pitchFamily="18" charset="0"/>
                          <a:cs typeface="Times New Roman" pitchFamily="18" charset="0"/>
                        </a:rPr>
                        <a:t>).</a:t>
                      </a:r>
                      <a:endParaRPr lang="ru-RU" sz="1400" b="0" dirty="0">
                        <a:effectLst/>
                        <a:latin typeface="Times New Roman" pitchFamily="18" charset="0"/>
                        <a:cs typeface="Times New Roman" pitchFamily="18" charset="0"/>
                      </a:endParaRPr>
                    </a:p>
                  </a:txBody>
                  <a:tcPr marL="42299" marR="42299"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9152">
                <a:tc>
                  <a:txBody>
                    <a:bodyPr/>
                    <a:lstStyle/>
                    <a:p>
                      <a:pPr fontAlgn="base"/>
                      <a:r>
                        <a:rPr lang="ru-RU" sz="1400" i="1" dirty="0">
                          <a:effectLst/>
                          <a:latin typeface="Times New Roman" pitchFamily="18" charset="0"/>
                          <a:cs typeface="Times New Roman" pitchFamily="18" charset="0"/>
                        </a:rPr>
                        <a:t>96% выкидышей</a:t>
                      </a:r>
                      <a:endParaRPr lang="ru-RU" sz="1400" b="0" i="1" dirty="0">
                        <a:effectLst/>
                        <a:latin typeface="Times New Roman" pitchFamily="18" charset="0"/>
                        <a:cs typeface="Times New Roman" pitchFamily="18" charset="0"/>
                      </a:endParaRPr>
                    </a:p>
                  </a:txBody>
                  <a:tcPr marL="42299" marR="88122"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ru-RU" sz="1400" dirty="0">
                          <a:effectLst/>
                          <a:latin typeface="Times New Roman" pitchFamily="18" charset="0"/>
                          <a:cs typeface="Times New Roman" pitchFamily="18" charset="0"/>
                        </a:rPr>
                        <a:t>Курящие женщины страдают от кашля, осиплости голоса, неприятного запаха изо рта. Их </a:t>
                      </a:r>
                      <a:r>
                        <a:rPr lang="ru-RU" sz="1400" b="1" dirty="0">
                          <a:effectLst/>
                          <a:latin typeface="Times New Roman" pitchFamily="18" charset="0"/>
                          <a:cs typeface="Times New Roman" pitchFamily="18" charset="0"/>
                        </a:rPr>
                        <a:t>кожа становится дряблой, сильно желтеют зубы</a:t>
                      </a:r>
                      <a:r>
                        <a:rPr lang="ru-RU" sz="1400" b="0" dirty="0">
                          <a:effectLst/>
                          <a:latin typeface="Times New Roman" pitchFamily="18" charset="0"/>
                          <a:cs typeface="Times New Roman" pitchFamily="18" charset="0"/>
                        </a:rPr>
                        <a:t>.</a:t>
                      </a:r>
                      <a:r>
                        <a:rPr lang="ru-RU" sz="1400" b="1" dirty="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У курильщиц </a:t>
                      </a:r>
                      <a:r>
                        <a:rPr lang="ru-RU" sz="1400" b="1" dirty="0">
                          <a:effectLst/>
                          <a:latin typeface="Times New Roman" pitchFamily="18" charset="0"/>
                          <a:cs typeface="Times New Roman" pitchFamily="18" charset="0"/>
                        </a:rPr>
                        <a:t>рано наступает старение и половое увядание</a:t>
                      </a:r>
                      <a:r>
                        <a:rPr lang="ru-RU" sz="1400" dirty="0">
                          <a:effectLst/>
                          <a:latin typeface="Times New Roman" pitchFamily="18" charset="0"/>
                          <a:cs typeface="Times New Roman" pitchFamily="18" charset="0"/>
                        </a:rPr>
                        <a:t>.</a:t>
                      </a:r>
                      <a:endParaRPr lang="ru-RU" sz="1400" b="0" dirty="0">
                        <a:effectLst/>
                        <a:latin typeface="Times New Roman" pitchFamily="18" charset="0"/>
                        <a:cs typeface="Times New Roman" pitchFamily="18" charset="0"/>
                      </a:endParaRPr>
                    </a:p>
                  </a:txBody>
                  <a:tcPr marL="42299" marR="42299"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1530">
                <a:tc>
                  <a:txBody>
                    <a:bodyPr/>
                    <a:lstStyle/>
                    <a:p>
                      <a:pPr fontAlgn="base"/>
                      <a:r>
                        <a:rPr lang="ru-RU" sz="1400" i="1" dirty="0">
                          <a:effectLst/>
                          <a:latin typeface="Times New Roman" pitchFamily="18" charset="0"/>
                          <a:cs typeface="Times New Roman" pitchFamily="18" charset="0"/>
                        </a:rPr>
                        <a:t>30% случаев рождения детей раньше срока</a:t>
                      </a:r>
                      <a:endParaRPr lang="ru-RU" sz="1400" b="0" i="1" dirty="0">
                        <a:effectLst/>
                        <a:latin typeface="Times New Roman" pitchFamily="18" charset="0"/>
                        <a:cs typeface="Times New Roman" pitchFamily="18" charset="0"/>
                      </a:endParaRPr>
                    </a:p>
                  </a:txBody>
                  <a:tcPr marL="42299" marR="88122"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ru-RU" sz="1400" b="1" dirty="0">
                          <a:effectLst/>
                          <a:latin typeface="Times New Roman" pitchFamily="18" charset="0"/>
                          <a:cs typeface="Times New Roman" pitchFamily="18" charset="0"/>
                        </a:rPr>
                        <a:t>Информация о вреде курения</a:t>
                      </a:r>
                      <a:r>
                        <a:rPr lang="ru-RU" sz="1400" dirty="0">
                          <a:effectLst/>
                          <a:latin typeface="Times New Roman" pitchFamily="18" charset="0"/>
                          <a:cs typeface="Times New Roman" pitchFamily="18" charset="0"/>
                        </a:rPr>
                        <a:t> подтверждает: сигареты разрушают организм тех, кто курит, их детей и близких, живущих </a:t>
                      </a:r>
                      <a:r>
                        <a:rPr lang="ru-RU" sz="1400" dirty="0" smtClean="0">
                          <a:effectLst/>
                          <a:latin typeface="Times New Roman" pitchFamily="18" charset="0"/>
                          <a:cs typeface="Times New Roman" pitchFamily="18" charset="0"/>
                        </a:rPr>
                        <a:t>рядом.</a:t>
                      </a:r>
                      <a:endParaRPr lang="ru-RU" sz="1400" b="0" dirty="0">
                        <a:effectLst/>
                        <a:latin typeface="Times New Roman" pitchFamily="18" charset="0"/>
                        <a:cs typeface="Times New Roman" pitchFamily="18" charset="0"/>
                      </a:endParaRPr>
                    </a:p>
                  </a:txBody>
                  <a:tcPr marL="42299" marR="42299" marT="21149" marB="21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sp>
        <p:nvSpPr>
          <p:cNvPr id="7" name="TextBox 6"/>
          <p:cNvSpPr txBox="1"/>
          <p:nvPr/>
        </p:nvSpPr>
        <p:spPr>
          <a:xfrm>
            <a:off x="5580112" y="4017744"/>
            <a:ext cx="3384376" cy="1754326"/>
          </a:xfrm>
          <a:prstGeom prst="rect">
            <a:avLst/>
          </a:prstGeom>
          <a:noFill/>
          <a:ln w="38100">
            <a:solidFill>
              <a:srgbClr val="FF0000"/>
            </a:solidFill>
          </a:ln>
        </p:spPr>
        <p:txBody>
          <a:bodyPr wrap="square" rtlCol="0">
            <a:spAutoFit/>
          </a:bodyPr>
          <a:lstStyle/>
          <a:p>
            <a:pPr algn="just"/>
            <a:r>
              <a:rPr lang="ru-RU" dirty="0">
                <a:latin typeface="Times New Roman" pitchFamily="18" charset="0"/>
                <a:cs typeface="Times New Roman" pitchFamily="18" charset="0"/>
              </a:rPr>
              <a:t>Будущие мамы, не отказавшиеся во время ожидания малыша от табачной зависимости, могут с большой вероятностью родить ребенка, имеющего </a:t>
            </a:r>
            <a:r>
              <a:rPr lang="ru-RU" dirty="0" smtClean="0">
                <a:latin typeface="Times New Roman" pitchFamily="18" charset="0"/>
                <a:cs typeface="Times New Roman" pitchFamily="18" charset="0"/>
              </a:rPr>
              <a:t>врождённые </a:t>
            </a:r>
            <a:r>
              <a:rPr lang="ru-RU" dirty="0">
                <a:latin typeface="Times New Roman" pitchFamily="18" charset="0"/>
                <a:cs typeface="Times New Roman" pitchFamily="18" charset="0"/>
              </a:rPr>
              <a:t>пороки развития.</a:t>
            </a:r>
          </a:p>
        </p:txBody>
      </p:sp>
      <p:pic>
        <p:nvPicPr>
          <p:cNvPr id="9" name="Picture 2" descr="E:\Курение-смерть\Ааа8щ8гздгндж.png">
            <a:hlinkClick r:id="rId5" action="ppaction://hlinksldjump" tooltip="Меню"/>
          </p:cNvPr>
          <p:cNvPicPr>
            <a:picLocks noChangeAspect="1" noChangeArrowheads="1"/>
          </p:cNvPicPr>
          <p:nvPr/>
        </p:nvPicPr>
        <p:blipFill>
          <a:blip r:embed="rId6"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2889460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3"/>
            <a:ext cx="8856984" cy="6106746"/>
          </a:xfrm>
        </p:spPr>
        <p:txBody>
          <a:bodyPr>
            <a:noAutofit/>
          </a:bodyPr>
          <a:lstStyle/>
          <a:p>
            <a:pPr marL="0" indent="0" fontAlgn="base">
              <a:buNone/>
            </a:pPr>
            <a:r>
              <a:rPr lang="ru-RU" sz="2000" dirty="0">
                <a:solidFill>
                  <a:srgbClr val="333333"/>
                </a:solidFill>
                <a:latin typeface="Times New Roman" pitchFamily="18" charset="0"/>
                <a:cs typeface="Times New Roman" pitchFamily="18" charset="0"/>
              </a:rPr>
              <a:t>Подростковый организм получает больше токсинов, чем тело взрослого. Это объясняется меньшей массой и особенностью «стиля» употребления сигарет. Скрывая привычку от родителей и воспитателей, дети курят быстро, совершая непродолжительные и глубокие затяжки. Это приводит к тому, что в организм проникает на 20% больше отравляющих веществ. Кроме того, дети могут использовать недокуренные сигареты, которые имеют повышенное содержание ядовитых элементов.</a:t>
            </a:r>
          </a:p>
          <a:p>
            <a:pPr marL="0" indent="0" fontAlgn="base">
              <a:buNone/>
            </a:pPr>
            <a:r>
              <a:rPr lang="ru-RU" sz="2000" b="1" dirty="0">
                <a:solidFill>
                  <a:srgbClr val="333333"/>
                </a:solidFill>
                <a:latin typeface="Times New Roman" pitchFamily="18" charset="0"/>
                <a:cs typeface="Times New Roman" pitchFamily="18" charset="0"/>
              </a:rPr>
              <a:t>Какой еще вред приносит курение?</a:t>
            </a:r>
            <a:r>
              <a:rPr lang="ru-RU" sz="2000" dirty="0">
                <a:solidFill>
                  <a:srgbClr val="333333"/>
                </a:solidFill>
                <a:latin typeface="Times New Roman" pitchFamily="18" charset="0"/>
                <a:cs typeface="Times New Roman" pitchFamily="18" charset="0"/>
              </a:rPr>
              <a:t> Оно подавляет физическое развитие. Воздействие вредных веществ разрушает </a:t>
            </a:r>
            <a:r>
              <a:rPr lang="ru-RU" sz="2000" dirty="0" smtClean="0">
                <a:solidFill>
                  <a:srgbClr val="333333"/>
                </a:solidFill>
                <a:latin typeface="Times New Roman" pitchFamily="18" charset="0"/>
                <a:cs typeface="Times New Roman" pitchFamily="18" charset="0"/>
              </a:rPr>
              <a:t>лёгкие </a:t>
            </a:r>
            <a:r>
              <a:rPr lang="ru-RU" sz="2000" dirty="0">
                <a:solidFill>
                  <a:srgbClr val="333333"/>
                </a:solidFill>
                <a:latin typeface="Times New Roman" pitchFamily="18" charset="0"/>
                <a:cs typeface="Times New Roman" pitchFamily="18" charset="0"/>
              </a:rPr>
              <a:t>и сердечно-сосудистую систему, провоцирует одышку и кашель. Никотин приводит к раннему износу сердца.</a:t>
            </a:r>
          </a:p>
          <a:p>
            <a:pPr marL="0" indent="0" fontAlgn="base">
              <a:buNone/>
            </a:pPr>
            <a:r>
              <a:rPr lang="ru-RU" sz="2000" dirty="0">
                <a:solidFill>
                  <a:srgbClr val="333333"/>
                </a:solidFill>
                <a:latin typeface="Times New Roman" pitchFamily="18" charset="0"/>
                <a:cs typeface="Times New Roman" pitchFamily="18" charset="0"/>
              </a:rPr>
              <a:t>Гормональные взрывы делают уязвимой половую систему, в этот период сигареты приводят подростка к невозможности рождения детей в будущем. </a:t>
            </a:r>
            <a:r>
              <a:rPr lang="ru-RU" sz="2000" b="1" dirty="0">
                <a:solidFill>
                  <a:srgbClr val="FF0000"/>
                </a:solidFill>
                <a:latin typeface="Times New Roman" pitchFamily="18" charset="0"/>
                <a:cs typeface="Times New Roman" pitchFamily="18" charset="0"/>
              </a:rPr>
              <a:t>96% выкидышей и 31% недоношенных детей</a:t>
            </a:r>
            <a:r>
              <a:rPr lang="ru-RU" sz="2000" dirty="0">
                <a:solidFill>
                  <a:srgbClr val="333333"/>
                </a:solidFill>
                <a:latin typeface="Times New Roman" pitchFamily="18" charset="0"/>
                <a:cs typeface="Times New Roman" pitchFamily="18" charset="0"/>
              </a:rPr>
              <a:t> — вот результаты употребления табака.</a:t>
            </a:r>
          </a:p>
          <a:p>
            <a:pPr marL="0" indent="0" fontAlgn="base">
              <a:buNone/>
            </a:pPr>
            <a:r>
              <a:rPr lang="ru-RU" sz="2000" dirty="0">
                <a:solidFill>
                  <a:srgbClr val="333333"/>
                </a:solidFill>
                <a:latin typeface="Times New Roman" pitchFamily="18" charset="0"/>
                <a:cs typeface="Times New Roman" pitchFamily="18" charset="0"/>
              </a:rPr>
              <a:t>Вред курения заключается в </a:t>
            </a:r>
            <a:r>
              <a:rPr lang="ru-RU" sz="2000" b="1" dirty="0">
                <a:solidFill>
                  <a:srgbClr val="333333"/>
                </a:solidFill>
                <a:latin typeface="Times New Roman" pitchFamily="18" charset="0"/>
                <a:cs typeface="Times New Roman" pitchFamily="18" charset="0"/>
              </a:rPr>
              <a:t>приостановке интеллектуального развития</a:t>
            </a:r>
            <a:r>
              <a:rPr lang="ru-RU" sz="2000" dirty="0">
                <a:solidFill>
                  <a:srgbClr val="333333"/>
                </a:solidFill>
                <a:latin typeface="Times New Roman" pitchFamily="18" charset="0"/>
                <a:cs typeface="Times New Roman" pitchFamily="18" charset="0"/>
              </a:rPr>
              <a:t>, </a:t>
            </a:r>
            <a:r>
              <a:rPr lang="ru-RU" sz="2000" b="1" dirty="0">
                <a:solidFill>
                  <a:srgbClr val="333333"/>
                </a:solidFill>
                <a:latin typeface="Times New Roman" pitchFamily="18" charset="0"/>
                <a:cs typeface="Times New Roman" pitchFamily="18" charset="0"/>
              </a:rPr>
              <a:t>отрицательном влиянии на память и мышление</a:t>
            </a:r>
            <a:r>
              <a:rPr lang="ru-RU" sz="2000" dirty="0">
                <a:solidFill>
                  <a:srgbClr val="333333"/>
                </a:solidFill>
                <a:latin typeface="Times New Roman" pitchFamily="18" charset="0"/>
                <a:cs typeface="Times New Roman" pitchFamily="18" charset="0"/>
              </a:rPr>
              <a:t>. В то же время подростка может ввести в заблуждение ложная информация от сверстников о пользе сигарет</a:t>
            </a:r>
            <a:r>
              <a:rPr lang="ru-RU" sz="2000" dirty="0" smtClean="0">
                <a:solidFill>
                  <a:srgbClr val="333333"/>
                </a:solidFill>
                <a:latin typeface="Times New Roman" pitchFamily="18" charset="0"/>
                <a:cs typeface="Times New Roman" pitchFamily="18" charset="0"/>
              </a:rPr>
              <a:t>.</a:t>
            </a:r>
            <a:endParaRPr lang="ru-RU" sz="2000" dirty="0">
              <a:solidFill>
                <a:srgbClr val="333333"/>
              </a:solidFill>
              <a:latin typeface="Times New Roman" pitchFamily="18" charset="0"/>
              <a:cs typeface="Times New Roman" pitchFamily="18" charset="0"/>
            </a:endParaRPr>
          </a:p>
        </p:txBody>
      </p:sp>
      <p:pic>
        <p:nvPicPr>
          <p:cNvPr id="5"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pic>
        <p:nvPicPr>
          <p:cNvPr id="7" name="Picture 2" descr="E:\Курение-смерть\Ааа8щ8гздгндж.png">
            <a:hlinkClick r:id="rId4" action="ppaction://hlinksldjump" tooltip="Меню"/>
          </p:cNvPr>
          <p:cNvPicPr>
            <a:picLocks noChangeAspect="1" noChangeArrowheads="1"/>
          </p:cNvPicPr>
          <p:nvPr/>
        </p:nvPicPr>
        <p:blipFill>
          <a:blip r:embed="rId5"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868235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n\Desktop\Курение-смерть\kure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57" y="188640"/>
            <a:ext cx="4696984" cy="3389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2290" name="Picture 2" descr="C:\Users\Den\Desktop\Курение-смерть\12221.jpg"/>
          <p:cNvPicPr>
            <a:picLocks noChangeAspect="1" noChangeArrowheads="1"/>
          </p:cNvPicPr>
          <p:nvPr/>
        </p:nvPicPr>
        <p:blipFill rotWithShape="1">
          <a:blip r:embed="rId3">
            <a:extLst>
              <a:ext uri="{28A0092B-C50C-407E-A947-70E740481C1C}">
                <a14:useLocalDpi xmlns:a14="http://schemas.microsoft.com/office/drawing/2010/main" val="0"/>
              </a:ext>
            </a:extLst>
          </a:blip>
          <a:srcRect t="6133"/>
          <a:stretch/>
        </p:blipFill>
        <p:spPr bwMode="auto">
          <a:xfrm>
            <a:off x="5282260" y="2276872"/>
            <a:ext cx="3682228"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2353747616"/>
              </p:ext>
            </p:extLst>
          </p:nvPr>
        </p:nvGraphicFramePr>
        <p:xfrm>
          <a:off x="138131" y="3933056"/>
          <a:ext cx="5009933" cy="1920240"/>
        </p:xfrm>
        <a:graphic>
          <a:graphicData uri="http://schemas.openxmlformats.org/drawingml/2006/table">
            <a:tbl>
              <a:tblPr>
                <a:tableStyleId>{2D5ABB26-0587-4C30-8999-92F81FD0307C}</a:tableStyleId>
              </a:tblPr>
              <a:tblGrid>
                <a:gridCol w="1662489"/>
                <a:gridCol w="1673722"/>
                <a:gridCol w="1673722"/>
              </a:tblGrid>
              <a:tr h="0">
                <a:tc>
                  <a:txBody>
                    <a:bodyPr/>
                    <a:lstStyle/>
                    <a:p>
                      <a:pPr algn="ctr"/>
                      <a:r>
                        <a:rPr lang="ru-RU" sz="2000" dirty="0">
                          <a:solidFill>
                            <a:srgbClr val="FF0000"/>
                          </a:solidFill>
                          <a:effectLst/>
                        </a:rPr>
                        <a:t>30% </a:t>
                      </a:r>
                      <a:r>
                        <a:rPr lang="ru-RU" sz="2000" dirty="0">
                          <a:effectLst/>
                        </a:rPr>
                        <a:t/>
                      </a:r>
                      <a:br>
                        <a:rPr lang="ru-RU" sz="2000" dirty="0">
                          <a:effectLst/>
                        </a:rPr>
                      </a:br>
                      <a:r>
                        <a:rPr lang="ru-RU" sz="2000" dirty="0">
                          <a:effectLst/>
                        </a:rPr>
                        <a:t>учащихся средней школы пробовали сигареты</a:t>
                      </a:r>
                      <a:endParaRPr lang="ru-RU" sz="2000" dirty="0">
                        <a:effectLst/>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000" dirty="0">
                          <a:solidFill>
                            <a:srgbClr val="FF0000"/>
                          </a:solidFill>
                          <a:effectLst/>
                        </a:rPr>
                        <a:t>50% </a:t>
                      </a:r>
                      <a:r>
                        <a:rPr lang="ru-RU" sz="2000" dirty="0">
                          <a:effectLst/>
                        </a:rPr>
                        <a:t/>
                      </a:r>
                      <a:br>
                        <a:rPr lang="ru-RU" sz="2000" dirty="0">
                          <a:effectLst/>
                        </a:rPr>
                      </a:br>
                      <a:r>
                        <a:rPr lang="ru-RU" sz="2000" dirty="0">
                          <a:effectLst/>
                        </a:rPr>
                        <a:t>подростков продолжают употреблять сигареты</a:t>
                      </a:r>
                      <a:endParaRPr lang="ru-RU" sz="2000" dirty="0">
                        <a:effectLst/>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000" dirty="0">
                          <a:solidFill>
                            <a:srgbClr val="FF0000"/>
                          </a:solidFill>
                          <a:effectLst/>
                        </a:rPr>
                        <a:t>40% </a:t>
                      </a:r>
                      <a:r>
                        <a:rPr lang="ru-RU" sz="2000" dirty="0">
                          <a:effectLst/>
                        </a:rPr>
                        <a:t/>
                      </a:r>
                      <a:br>
                        <a:rPr lang="ru-RU" sz="2000" dirty="0">
                          <a:effectLst/>
                        </a:rPr>
                      </a:br>
                      <a:r>
                        <a:rPr lang="ru-RU" sz="2000" dirty="0">
                          <a:effectLst/>
                        </a:rPr>
                        <a:t>девушек регулярно курят</a:t>
                      </a:r>
                      <a:endParaRPr lang="ru-RU" sz="2000" dirty="0">
                        <a:effectLst/>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5292080" y="764704"/>
            <a:ext cx="3696410" cy="923330"/>
          </a:xfrm>
          <a:prstGeom prst="rect">
            <a:avLst/>
          </a:prstGeom>
          <a:noFill/>
          <a:ln w="28575">
            <a:solidFill>
              <a:srgbClr val="FF0000"/>
            </a:solidFill>
          </a:ln>
        </p:spPr>
        <p:txBody>
          <a:bodyPr wrap="square" rtlCol="0">
            <a:spAutoFit/>
          </a:bodyPr>
          <a:lstStyle/>
          <a:p>
            <a:pPr algn="ctr"/>
            <a:r>
              <a:rPr lang="ru-RU" b="1" dirty="0">
                <a:solidFill>
                  <a:srgbClr val="FF0000"/>
                </a:solidFill>
              </a:rPr>
              <a:t>Подростковое курение считается одной из главных социальных бед современной России.</a:t>
            </a:r>
            <a:endParaRPr lang="ru-RU" dirty="0">
              <a:solidFill>
                <a:srgbClr val="FF0000"/>
              </a:solidFill>
            </a:endParaRPr>
          </a:p>
        </p:txBody>
      </p:sp>
      <p:pic>
        <p:nvPicPr>
          <p:cNvPr id="10"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53630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904" y="2204864"/>
            <a:ext cx="5061248" cy="4104456"/>
          </a:xfrm>
        </p:spPr>
        <p:txBody>
          <a:bodyPr>
            <a:normAutofit/>
          </a:bodyPr>
          <a:lstStyle/>
          <a:p>
            <a:pPr marL="0" indent="0" fontAlgn="base">
              <a:buNone/>
            </a:pPr>
            <a:r>
              <a:rPr lang="ru-RU" sz="2000" dirty="0">
                <a:latin typeface="Times New Roman" pitchFamily="18" charset="0"/>
                <a:cs typeface="Times New Roman" pitchFamily="18" charset="0"/>
              </a:rPr>
              <a:t>Каждый год жертвами пассивного курения становятся от 9 до 26 тыс. детей, заболевающих астмой, от 155 до 305 тыс. — бронхитом, </a:t>
            </a:r>
            <a:r>
              <a:rPr lang="ru-RU" sz="2000" dirty="0" smtClean="0">
                <a:latin typeface="Times New Roman" pitchFamily="18" charset="0"/>
                <a:cs typeface="Times New Roman" pitchFamily="18" charset="0"/>
              </a:rPr>
              <a:t>причём </a:t>
            </a:r>
            <a:r>
              <a:rPr lang="ru-RU" sz="2000" dirty="0">
                <a:latin typeface="Times New Roman" pitchFamily="18" charset="0"/>
                <a:cs typeface="Times New Roman" pitchFamily="18" charset="0"/>
              </a:rPr>
              <a:t>от 136 до 212 из них умирают.</a:t>
            </a:r>
          </a:p>
          <a:p>
            <a:pPr marL="0" indent="0" fontAlgn="base">
              <a:buNone/>
            </a:pPr>
            <a:r>
              <a:rPr lang="ru-RU" sz="2000" dirty="0">
                <a:latin typeface="Times New Roman" pitchFamily="18" charset="0"/>
                <a:cs typeface="Times New Roman" pitchFamily="18" charset="0"/>
              </a:rPr>
              <a:t>Согласно данным, предоставленным зарубежными </a:t>
            </a:r>
            <a:r>
              <a:rPr lang="ru-RU" sz="2000" dirty="0" smtClean="0">
                <a:latin typeface="Times New Roman" pitchFamily="18" charset="0"/>
                <a:cs typeface="Times New Roman" pitchFamily="18" charset="0"/>
              </a:rPr>
              <a:t>учёными</a:t>
            </a:r>
            <a:r>
              <a:rPr lang="ru-RU" sz="2000" dirty="0">
                <a:latin typeface="Times New Roman" pitchFamily="18" charset="0"/>
                <a:cs typeface="Times New Roman" pitchFamily="18" charset="0"/>
              </a:rPr>
              <a:t>, если в доме употребляют сигареты, то это негативно отражается на детях. Табачный дым сокращает в неокрепшем организме содержание полезного холестерина, предохраняющего от сердечных болезней</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Rectangle 1"/>
          <p:cNvSpPr>
            <a:spLocks noChangeArrowheads="1"/>
          </p:cNvSpPr>
          <p:nvPr/>
        </p:nvSpPr>
        <p:spPr bwMode="auto">
          <a:xfrm>
            <a:off x="0" y="9746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Open Sans"/>
                <a:cs typeface="Arial" pitchFamily="34" charset="0"/>
              </a:rPr>
              <a:t>В результате пассивного курения </a:t>
            </a:r>
            <a:r>
              <a:rPr kumimoji="0" lang="ru-RU" sz="2800" b="1" i="0" u="sng" strike="noStrike" cap="none" normalizeH="0" baseline="0" dirty="0" smtClean="0">
                <a:ln>
                  <a:noFill/>
                </a:ln>
                <a:solidFill>
                  <a:srgbClr val="FF0000"/>
                </a:solidFill>
                <a:effectLst/>
                <a:latin typeface="Open Sans"/>
                <a:cs typeface="Arial" pitchFamily="34" charset="0"/>
              </a:rPr>
              <a:t>ежегодно</a:t>
            </a:r>
            <a:r>
              <a:rPr kumimoji="0" lang="ru-RU" sz="2800" b="1" i="0" u="none" strike="noStrike" cap="none" normalizeH="0" baseline="0" dirty="0" smtClean="0">
                <a:ln>
                  <a:noFill/>
                </a:ln>
                <a:solidFill>
                  <a:srgbClr val="FF0000"/>
                </a:solidFill>
                <a:effectLst/>
                <a:latin typeface="Open Sans"/>
                <a:cs typeface="Arial" pitchFamily="34" charset="0"/>
              </a:rPr>
              <a:t>:</a:t>
            </a:r>
            <a:endParaRPr kumimoji="0" lang="ru-RU" sz="28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9"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graphicFrame>
        <p:nvGraphicFramePr>
          <p:cNvPr id="11" name="Таблица 10"/>
          <p:cNvGraphicFramePr>
            <a:graphicFrameLocks noGrp="1"/>
          </p:cNvGraphicFramePr>
          <p:nvPr>
            <p:extLst>
              <p:ext uri="{D42A27DB-BD31-4B8C-83A1-F6EECF244321}">
                <p14:modId xmlns:p14="http://schemas.microsoft.com/office/powerpoint/2010/main" val="2874860645"/>
              </p:ext>
            </p:extLst>
          </p:nvPr>
        </p:nvGraphicFramePr>
        <p:xfrm>
          <a:off x="467544" y="764704"/>
          <a:ext cx="8136768" cy="1316355"/>
        </p:xfrm>
        <a:graphic>
          <a:graphicData uri="http://schemas.openxmlformats.org/drawingml/2006/table">
            <a:tbl>
              <a:tblPr>
                <a:tableStyleId>{2D5ABB26-0587-4C30-8999-92F81FD0307C}</a:tableStyleId>
              </a:tblPr>
              <a:tblGrid>
                <a:gridCol w="1320101"/>
                <a:gridCol w="2028507"/>
                <a:gridCol w="872698"/>
                <a:gridCol w="1503566"/>
                <a:gridCol w="875634"/>
                <a:gridCol w="1536262"/>
              </a:tblGrid>
              <a:tr h="1100331">
                <a:tc>
                  <a:txBody>
                    <a:bodyPr/>
                    <a:lstStyle/>
                    <a:p>
                      <a:pPr fontAlgn="t"/>
                      <a:endParaRPr lang="ru-RU" sz="1800" dirty="0">
                        <a:effectLst/>
                        <a:latin typeface="Times New Roman" pitchFamily="18" charset="0"/>
                        <a:cs typeface="Times New Roman" pitchFamily="18" charset="0"/>
                      </a:endParaRPr>
                    </a:p>
                  </a:txBody>
                  <a:tcPr marL="57150" marR="57150" marT="28575" marB="190500"/>
                </a:tc>
                <a:tc>
                  <a:txBody>
                    <a:bodyPr/>
                    <a:lstStyle/>
                    <a:p>
                      <a:pPr fontAlgn="t"/>
                      <a:r>
                        <a:rPr lang="ru-RU" sz="1800" dirty="0">
                          <a:effectLst/>
                          <a:latin typeface="Times New Roman" pitchFamily="18" charset="0"/>
                          <a:cs typeface="Times New Roman" pitchFamily="18" charset="0"/>
                        </a:rPr>
                        <a:t>3 000 </a:t>
                      </a:r>
                      <a:br>
                        <a:rPr lang="ru-RU" sz="1800" dirty="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соотечественников </a:t>
                      </a:r>
                      <a:r>
                        <a:rPr lang="ru-RU" sz="1800" dirty="0" smtClean="0">
                          <a:effectLst/>
                          <a:latin typeface="Times New Roman" pitchFamily="18" charset="0"/>
                          <a:cs typeface="Times New Roman" pitchFamily="18" charset="0"/>
                        </a:rPr>
                        <a:t>умирают</a:t>
                      </a:r>
                    </a:p>
                    <a:p>
                      <a:pPr fontAlgn="t"/>
                      <a:r>
                        <a:rPr lang="ru-RU" sz="1800" dirty="0" smtClean="0">
                          <a:effectLst/>
                          <a:latin typeface="Times New Roman" pitchFamily="18" charset="0"/>
                          <a:cs typeface="Times New Roman" pitchFamily="18" charset="0"/>
                        </a:rPr>
                        <a:t>от </a:t>
                      </a:r>
                      <a:r>
                        <a:rPr lang="ru-RU" sz="1800" dirty="0">
                          <a:effectLst/>
                          <a:latin typeface="Times New Roman" pitchFamily="18" charset="0"/>
                          <a:cs typeface="Times New Roman" pitchFamily="18" charset="0"/>
                        </a:rPr>
                        <a:t>рака </a:t>
                      </a:r>
                      <a:r>
                        <a:rPr lang="ru-RU" sz="1800" dirty="0" smtClean="0">
                          <a:effectLst/>
                          <a:latin typeface="Times New Roman" pitchFamily="18" charset="0"/>
                          <a:cs typeface="Times New Roman" pitchFamily="18" charset="0"/>
                        </a:rPr>
                        <a:t>лёгких</a:t>
                      </a:r>
                      <a:endParaRPr lang="ru-RU" sz="1800" dirty="0">
                        <a:effectLst/>
                        <a:latin typeface="Times New Roman" pitchFamily="18" charset="0"/>
                        <a:cs typeface="Times New Roman" pitchFamily="18" charset="0"/>
                      </a:endParaRPr>
                    </a:p>
                  </a:txBody>
                  <a:tcPr marL="57150" marR="57150" marT="28575" marB="190500"/>
                </a:tc>
                <a:tc>
                  <a:txBody>
                    <a:bodyPr/>
                    <a:lstStyle/>
                    <a:p>
                      <a:pPr fontAlgn="t"/>
                      <a:endParaRPr lang="ru-RU" sz="1800" dirty="0">
                        <a:effectLst/>
                        <a:latin typeface="Times New Roman" pitchFamily="18" charset="0"/>
                        <a:cs typeface="Times New Roman" pitchFamily="18" charset="0"/>
                      </a:endParaRPr>
                    </a:p>
                  </a:txBody>
                  <a:tcPr marL="57150" marR="57150" marT="28575" marB="190500"/>
                </a:tc>
                <a:tc>
                  <a:txBody>
                    <a:bodyPr/>
                    <a:lstStyle/>
                    <a:p>
                      <a:pPr fontAlgn="t"/>
                      <a:r>
                        <a:rPr lang="ru-RU" sz="1800" dirty="0">
                          <a:effectLst/>
                          <a:latin typeface="Times New Roman" pitchFamily="18" charset="0"/>
                          <a:cs typeface="Times New Roman" pitchFamily="18" charset="0"/>
                        </a:rPr>
                        <a:t>62 </a:t>
                      </a:r>
                      <a:r>
                        <a:rPr lang="ru-RU" sz="1800" dirty="0" smtClean="0">
                          <a:effectLst/>
                          <a:latin typeface="Times New Roman" pitchFamily="18" charset="0"/>
                          <a:cs typeface="Times New Roman" pitchFamily="18" charset="0"/>
                        </a:rPr>
                        <a:t>000</a:t>
                      </a:r>
                      <a:r>
                        <a:rPr lang="ru-RU" sz="1800" baseline="0" dirty="0" smtClean="0">
                          <a:effectLst/>
                          <a:latin typeface="Times New Roman" pitchFamily="18" charset="0"/>
                          <a:cs typeface="Times New Roman" pitchFamily="18" charset="0"/>
                        </a:rPr>
                        <a:t> </a:t>
                      </a:r>
                      <a:r>
                        <a:rPr lang="ru-RU" sz="1800" dirty="0" smtClean="0">
                          <a:effectLst/>
                          <a:latin typeface="Times New Roman" pitchFamily="18" charset="0"/>
                          <a:cs typeface="Times New Roman" pitchFamily="18" charset="0"/>
                        </a:rPr>
                        <a:t>от </a:t>
                      </a:r>
                      <a:r>
                        <a:rPr lang="ru-RU" sz="1800" dirty="0">
                          <a:effectLst/>
                          <a:latin typeface="Times New Roman" pitchFamily="18" charset="0"/>
                          <a:cs typeface="Times New Roman" pitchFamily="18" charset="0"/>
                        </a:rPr>
                        <a:t>заболеваний сердца</a:t>
                      </a:r>
                    </a:p>
                  </a:txBody>
                  <a:tcPr marL="57150" marR="57150" marT="28575" marB="190500"/>
                </a:tc>
                <a:tc>
                  <a:txBody>
                    <a:bodyPr/>
                    <a:lstStyle/>
                    <a:p>
                      <a:pPr fontAlgn="t"/>
                      <a:endParaRPr lang="ru-RU" sz="1800" dirty="0">
                        <a:effectLst/>
                        <a:latin typeface="Times New Roman" pitchFamily="18" charset="0"/>
                        <a:cs typeface="Times New Roman" pitchFamily="18" charset="0"/>
                      </a:endParaRPr>
                    </a:p>
                  </a:txBody>
                  <a:tcPr marL="57150" marR="57150" marT="28575" marB="190500"/>
                </a:tc>
                <a:tc>
                  <a:txBody>
                    <a:bodyPr/>
                    <a:lstStyle/>
                    <a:p>
                      <a:pPr fontAlgn="t"/>
                      <a:r>
                        <a:rPr lang="ru-RU" sz="1800" dirty="0">
                          <a:effectLst/>
                          <a:latin typeface="Times New Roman" pitchFamily="18" charset="0"/>
                          <a:cs typeface="Times New Roman" pitchFamily="18" charset="0"/>
                        </a:rPr>
                        <a:t>2 700</a:t>
                      </a:r>
                      <a:br>
                        <a:rPr lang="ru-RU" sz="1800" dirty="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случаев младенческих смертей</a:t>
                      </a:r>
                    </a:p>
                  </a:txBody>
                  <a:tcPr marL="57150" marR="57150" marT="28575" marB="190500"/>
                </a:tc>
              </a:tr>
            </a:tbl>
          </a:graphicData>
        </a:graphic>
      </p:graphicFrame>
      <p:pic>
        <p:nvPicPr>
          <p:cNvPr id="12" name="Picture 2" descr="http://www.tysvoboden.ru/upload/damage-lu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28931"/>
            <a:ext cx="8953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http://www.tysvoboden.ru/upload/damage-he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928931"/>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tysvoboden.ru/upload/damage-ma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5789" y="944955"/>
            <a:ext cx="7524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Den\Desktop\Курение-смерть\2008101006164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88" y="2852936"/>
            <a:ext cx="2764160" cy="2764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6" name="Picture 2" descr="E:\Курение-смерть\Ааа8щ8гздгндж.png">
            <a:hlinkClick r:id="rId8" action="ppaction://hlinksldjump" tooltip="Меню"/>
          </p:cNvPr>
          <p:cNvPicPr>
            <a:picLocks noChangeAspect="1" noChangeArrowheads="1"/>
          </p:cNvPicPr>
          <p:nvPr/>
        </p:nvPicPr>
        <p:blipFill>
          <a:blip r:embed="rId9"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4258016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6"/>
            <a:ext cx="8784976" cy="5625380"/>
          </a:xfrm>
        </p:spPr>
        <p:txBody>
          <a:bodyPr>
            <a:noAutofit/>
          </a:bodyPr>
          <a:lstStyle/>
          <a:p>
            <a:pPr fontAlgn="base">
              <a:buClr>
                <a:srgbClr val="FF0000"/>
              </a:buClr>
              <a:buSzPct val="135000"/>
            </a:pPr>
            <a:r>
              <a:rPr lang="ru-RU" sz="1500" dirty="0" smtClean="0">
                <a:latin typeface="Times New Roman" pitchFamily="18" charset="0"/>
                <a:cs typeface="Times New Roman" pitchFamily="18" charset="0"/>
              </a:rPr>
              <a:t>Ежедневно </a:t>
            </a:r>
            <a:r>
              <a:rPr lang="ru-RU" sz="1500" dirty="0">
                <a:latin typeface="Times New Roman" pitchFamily="18" charset="0"/>
                <a:cs typeface="Times New Roman" pitchFamily="18" charset="0"/>
              </a:rPr>
              <a:t>в мире от сигарет умирают </a:t>
            </a:r>
            <a:r>
              <a:rPr lang="ru-RU" sz="1500" dirty="0">
                <a:solidFill>
                  <a:srgbClr val="FF0000"/>
                </a:solidFill>
                <a:latin typeface="Times New Roman" pitchFamily="18" charset="0"/>
                <a:cs typeface="Times New Roman" pitchFamily="18" charset="0"/>
              </a:rPr>
              <a:t>14000</a:t>
            </a:r>
            <a:r>
              <a:rPr lang="ru-RU" sz="1500" dirty="0">
                <a:latin typeface="Times New Roman" pitchFamily="18" charset="0"/>
                <a:cs typeface="Times New Roman" pitchFamily="18" charset="0"/>
              </a:rPr>
              <a:t> человек.</a:t>
            </a:r>
          </a:p>
          <a:p>
            <a:pPr fontAlgn="base">
              <a:buClr>
                <a:srgbClr val="FF0000"/>
              </a:buClr>
              <a:buSzPct val="135000"/>
            </a:pPr>
            <a:r>
              <a:rPr lang="ru-RU" sz="1500" dirty="0" smtClean="0">
                <a:latin typeface="Times New Roman" pitchFamily="18" charset="0"/>
                <a:cs typeface="Times New Roman" pitchFamily="18" charset="0"/>
              </a:rPr>
              <a:t>В </a:t>
            </a:r>
            <a:r>
              <a:rPr lang="ru-RU" sz="1500" dirty="0">
                <a:latin typeface="Times New Roman" pitchFamily="18" charset="0"/>
                <a:cs typeface="Times New Roman" pitchFamily="18" charset="0"/>
              </a:rPr>
              <a:t>нашей стране от заболеваний, связанных с курением, погибают от </a:t>
            </a:r>
            <a:r>
              <a:rPr lang="ru-RU" sz="1500" dirty="0">
                <a:solidFill>
                  <a:srgbClr val="FF0000"/>
                </a:solidFill>
                <a:latin typeface="Times New Roman" pitchFamily="18" charset="0"/>
                <a:cs typeface="Times New Roman" pitchFamily="18" charset="0"/>
              </a:rPr>
              <a:t>330</a:t>
            </a:r>
            <a:r>
              <a:rPr lang="ru-RU" sz="1500" dirty="0">
                <a:latin typeface="Times New Roman" pitchFamily="18" charset="0"/>
                <a:cs typeface="Times New Roman" pitchFamily="18" charset="0"/>
              </a:rPr>
              <a:t> до </a:t>
            </a:r>
            <a:r>
              <a:rPr lang="ru-RU" sz="1500" dirty="0">
                <a:solidFill>
                  <a:srgbClr val="FF0000"/>
                </a:solidFill>
                <a:latin typeface="Times New Roman" pitchFamily="18" charset="0"/>
                <a:cs typeface="Times New Roman" pitchFamily="18" charset="0"/>
              </a:rPr>
              <a:t>400</a:t>
            </a:r>
            <a:r>
              <a:rPr lang="ru-RU" sz="1500" dirty="0">
                <a:latin typeface="Times New Roman" pitchFamily="18" charset="0"/>
                <a:cs typeface="Times New Roman" pitchFamily="18" charset="0"/>
              </a:rPr>
              <a:t> тысяч человек в год.</a:t>
            </a:r>
          </a:p>
          <a:p>
            <a:pPr fontAlgn="base">
              <a:buClr>
                <a:srgbClr val="FF0000"/>
              </a:buClr>
              <a:buSzPct val="135000"/>
            </a:pPr>
            <a:r>
              <a:rPr lang="ru-RU" sz="1500" dirty="0" smtClean="0">
                <a:latin typeface="Times New Roman" pitchFamily="18" charset="0"/>
                <a:cs typeface="Times New Roman" pitchFamily="18" charset="0"/>
              </a:rPr>
              <a:t>В </a:t>
            </a:r>
            <a:r>
              <a:rPr lang="ru-RU" sz="1500" dirty="0">
                <a:latin typeface="Times New Roman" pitchFamily="18" charset="0"/>
                <a:cs typeface="Times New Roman" pitchFamily="18" charset="0"/>
              </a:rPr>
              <a:t>ХХ веке курением были убиты около </a:t>
            </a:r>
            <a:r>
              <a:rPr lang="ru-RU" sz="1500" dirty="0">
                <a:solidFill>
                  <a:srgbClr val="FF0000"/>
                </a:solidFill>
                <a:latin typeface="Times New Roman" pitchFamily="18" charset="0"/>
                <a:cs typeface="Times New Roman" pitchFamily="18" charset="0"/>
              </a:rPr>
              <a:t>100</a:t>
            </a:r>
            <a:r>
              <a:rPr lang="ru-RU" sz="1500" dirty="0">
                <a:latin typeface="Times New Roman" pitchFamily="18" charset="0"/>
                <a:cs typeface="Times New Roman" pitchFamily="18" charset="0"/>
              </a:rPr>
              <a:t> миллионов человек по всей планете. Попросту говоря, это население 10 мегаполисов размером не меньше Москвы или пять столиц размером с Мехико.</a:t>
            </a:r>
          </a:p>
          <a:p>
            <a:pPr fontAlgn="base">
              <a:buClr>
                <a:srgbClr val="FF0000"/>
              </a:buClr>
              <a:buSzPct val="135000"/>
            </a:pPr>
            <a:r>
              <a:rPr lang="ru-RU" sz="1500" dirty="0" smtClean="0">
                <a:latin typeface="Times New Roman" pitchFamily="18" charset="0"/>
                <a:cs typeface="Times New Roman" pitchFamily="18" charset="0"/>
              </a:rPr>
              <a:t>Еще </a:t>
            </a:r>
            <a:r>
              <a:rPr lang="ru-RU" sz="1500" dirty="0">
                <a:latin typeface="Times New Roman" pitchFamily="18" charset="0"/>
                <a:cs typeface="Times New Roman" pitchFamily="18" charset="0"/>
              </a:rPr>
              <a:t>один ужасающий факт о вреде курения: согласно печальной статистике, </a:t>
            </a:r>
            <a:r>
              <a:rPr lang="ru-RU" sz="1500" dirty="0">
                <a:solidFill>
                  <a:srgbClr val="FF0000"/>
                </a:solidFill>
                <a:latin typeface="Times New Roman" pitchFamily="18" charset="0"/>
                <a:cs typeface="Times New Roman" pitchFamily="18" charset="0"/>
              </a:rPr>
              <a:t>250</a:t>
            </a:r>
            <a:r>
              <a:rPr lang="ru-RU" sz="1500" dirty="0">
                <a:latin typeface="Times New Roman" pitchFamily="18" charset="0"/>
                <a:cs typeface="Times New Roman" pitchFamily="18" charset="0"/>
              </a:rPr>
              <a:t> миллионов детей, которые живут сегодня, станут жертвами заболеваний, которые вызваны употреблением табака.</a:t>
            </a:r>
          </a:p>
          <a:p>
            <a:pPr fontAlgn="base">
              <a:buClr>
                <a:srgbClr val="FF0000"/>
              </a:buClr>
              <a:buSzPct val="135000"/>
            </a:pPr>
            <a:r>
              <a:rPr lang="ru-RU" sz="1500" dirty="0" smtClean="0">
                <a:latin typeface="Times New Roman" pitchFamily="18" charset="0"/>
                <a:cs typeface="Times New Roman" pitchFamily="18" charset="0"/>
              </a:rPr>
              <a:t>Сегодня </a:t>
            </a:r>
            <a:r>
              <a:rPr lang="ru-RU" sz="1500" dirty="0">
                <a:latin typeface="Times New Roman" pitchFamily="18" charset="0"/>
                <a:cs typeface="Times New Roman" pitchFamily="18" charset="0"/>
              </a:rPr>
              <a:t>в России около </a:t>
            </a:r>
            <a:r>
              <a:rPr lang="ru-RU" sz="1500" dirty="0">
                <a:solidFill>
                  <a:srgbClr val="FF0000"/>
                </a:solidFill>
                <a:latin typeface="Times New Roman" pitchFamily="18" charset="0"/>
                <a:cs typeface="Times New Roman" pitchFamily="18" charset="0"/>
              </a:rPr>
              <a:t>44</a:t>
            </a:r>
            <a:r>
              <a:rPr lang="ru-RU" sz="1500" dirty="0">
                <a:latin typeface="Times New Roman" pitchFamily="18" charset="0"/>
                <a:cs typeface="Times New Roman" pitchFamily="18" charset="0"/>
              </a:rPr>
              <a:t> миллионов курильщиков, из них </a:t>
            </a:r>
            <a:r>
              <a:rPr lang="ru-RU" sz="1500" dirty="0">
                <a:solidFill>
                  <a:srgbClr val="FF0000"/>
                </a:solidFill>
                <a:latin typeface="Times New Roman" pitchFamily="18" charset="0"/>
                <a:cs typeface="Times New Roman" pitchFamily="18" charset="0"/>
              </a:rPr>
              <a:t>60</a:t>
            </a:r>
            <a:r>
              <a:rPr lang="ru-RU" sz="1500" dirty="0">
                <a:latin typeface="Times New Roman" pitchFamily="18" charset="0"/>
                <a:cs typeface="Times New Roman" pitchFamily="18" charset="0"/>
              </a:rPr>
              <a:t> процентов — представители мужского пола. К сожалению, по сравнению с 90-ми годами, в нашей стране удвоилось количество курящих женщин.</a:t>
            </a:r>
          </a:p>
          <a:p>
            <a:pPr fontAlgn="base">
              <a:buClr>
                <a:srgbClr val="FF0000"/>
              </a:buClr>
              <a:buSzPct val="135000"/>
            </a:pPr>
            <a:r>
              <a:rPr lang="ru-RU" sz="1500" dirty="0" smtClean="0">
                <a:latin typeface="Times New Roman" pitchFamily="18" charset="0"/>
                <a:cs typeface="Times New Roman" pitchFamily="18" charset="0"/>
              </a:rPr>
              <a:t>Практически </a:t>
            </a:r>
            <a:r>
              <a:rPr lang="ru-RU" sz="1500" dirty="0">
                <a:latin typeface="Times New Roman" pitchFamily="18" charset="0"/>
                <a:cs typeface="Times New Roman" pitchFamily="18" charset="0"/>
              </a:rPr>
              <a:t>четверть несовершеннолетних курильщиков пристрастились к сигарете еще до наступления 10-летнего возраста.</a:t>
            </a:r>
          </a:p>
          <a:p>
            <a:pPr fontAlgn="base">
              <a:buClr>
                <a:srgbClr val="FF0000"/>
              </a:buClr>
              <a:buSzPct val="135000"/>
            </a:pPr>
            <a:r>
              <a:rPr lang="ru-RU" sz="1500" dirty="0" smtClean="0">
                <a:latin typeface="Times New Roman" pitchFamily="18" charset="0"/>
                <a:cs typeface="Times New Roman" pitchFamily="18" charset="0"/>
              </a:rPr>
              <a:t>Более </a:t>
            </a:r>
            <a:r>
              <a:rPr lang="ru-RU" sz="1500" dirty="0">
                <a:solidFill>
                  <a:srgbClr val="FF0000"/>
                </a:solidFill>
                <a:latin typeface="Times New Roman" pitchFamily="18" charset="0"/>
                <a:cs typeface="Times New Roman" pitchFamily="18" charset="0"/>
              </a:rPr>
              <a:t>50</a:t>
            </a:r>
            <a:r>
              <a:rPr lang="ru-RU" sz="1500" dirty="0">
                <a:latin typeface="Times New Roman" pitchFamily="18" charset="0"/>
                <a:cs typeface="Times New Roman" pitchFamily="18" charset="0"/>
              </a:rPr>
              <a:t> миллионов беременных женщин вынуждены дышать табачным дымом. Это может привести к преждевременным родам, выкидышам, гибели плода и рождению ребенка с недостатком веса.</a:t>
            </a:r>
          </a:p>
          <a:p>
            <a:pPr fontAlgn="base">
              <a:buClr>
                <a:srgbClr val="FF0000"/>
              </a:buClr>
              <a:buSzPct val="135000"/>
            </a:pPr>
            <a:r>
              <a:rPr lang="ru-RU" sz="1500" dirty="0" smtClean="0">
                <a:latin typeface="Times New Roman" pitchFamily="18" charset="0"/>
                <a:cs typeface="Times New Roman" pitchFamily="18" charset="0"/>
              </a:rPr>
              <a:t>Табачный </a:t>
            </a:r>
            <a:r>
              <a:rPr lang="ru-RU" sz="1500" dirty="0">
                <a:latin typeface="Times New Roman" pitchFamily="18" charset="0"/>
                <a:cs typeface="Times New Roman" pitchFamily="18" charset="0"/>
              </a:rPr>
              <a:t>дым содержит более </a:t>
            </a:r>
            <a:r>
              <a:rPr lang="ru-RU" sz="1500" dirty="0">
                <a:solidFill>
                  <a:srgbClr val="FF0000"/>
                </a:solidFill>
                <a:latin typeface="Times New Roman" pitchFamily="18" charset="0"/>
                <a:cs typeface="Times New Roman" pitchFamily="18" charset="0"/>
              </a:rPr>
              <a:t>4000</a:t>
            </a:r>
            <a:r>
              <a:rPr lang="ru-RU" sz="1500" dirty="0">
                <a:latin typeface="Times New Roman" pitchFamily="18" charset="0"/>
                <a:cs typeface="Times New Roman" pitchFamily="18" charset="0"/>
              </a:rPr>
              <a:t> сложных химических соединений, </a:t>
            </a:r>
            <a:r>
              <a:rPr lang="ru-RU" sz="1500" dirty="0">
                <a:solidFill>
                  <a:srgbClr val="FF0000"/>
                </a:solidFill>
                <a:latin typeface="Times New Roman" pitchFamily="18" charset="0"/>
                <a:cs typeface="Times New Roman" pitchFamily="18" charset="0"/>
              </a:rPr>
              <a:t>70</a:t>
            </a:r>
            <a:r>
              <a:rPr lang="ru-RU" sz="1500" dirty="0">
                <a:latin typeface="Times New Roman" pitchFamily="18" charset="0"/>
                <a:cs typeface="Times New Roman" pitchFamily="18" charset="0"/>
              </a:rPr>
              <a:t> из которых вызывают рак, даже если Вы являетесь всего лишь пассивным курильщиком.</a:t>
            </a:r>
          </a:p>
          <a:p>
            <a:pPr fontAlgn="base">
              <a:buClr>
                <a:srgbClr val="FF0000"/>
              </a:buClr>
              <a:buSzPct val="135000"/>
            </a:pPr>
            <a:r>
              <a:rPr lang="ru-RU" sz="1500" dirty="0" smtClean="0">
                <a:latin typeface="Times New Roman" pitchFamily="18" charset="0"/>
                <a:cs typeface="Times New Roman" pitchFamily="18" charset="0"/>
              </a:rPr>
              <a:t>Если </a:t>
            </a:r>
            <a:r>
              <a:rPr lang="ru-RU" sz="1500" dirty="0">
                <a:latin typeface="Times New Roman" pitchFamily="18" charset="0"/>
                <a:cs typeface="Times New Roman" pitchFamily="18" charset="0"/>
              </a:rPr>
              <a:t>Вы всерьез обеспокоены вредом курения, интересный факт для Вас: более </a:t>
            </a:r>
            <a:r>
              <a:rPr lang="ru-RU" sz="1500" dirty="0">
                <a:solidFill>
                  <a:srgbClr val="FF0000"/>
                </a:solidFill>
                <a:latin typeface="Times New Roman" pitchFamily="18" charset="0"/>
                <a:cs typeface="Times New Roman" pitchFamily="18" charset="0"/>
              </a:rPr>
              <a:t>50</a:t>
            </a:r>
            <a:r>
              <a:rPr lang="ru-RU" sz="1500" dirty="0">
                <a:latin typeface="Times New Roman" pitchFamily="18" charset="0"/>
                <a:cs typeface="Times New Roman" pitchFamily="18" charset="0"/>
              </a:rPr>
              <a:t> процентов детей являются пассивными курильщиками. Это означает, что по вине взрослых каждый второй ребенок может заболеть астмой и более серьезными заболеваниями.</a:t>
            </a:r>
          </a:p>
          <a:p>
            <a:pPr fontAlgn="base">
              <a:buClr>
                <a:srgbClr val="FF0000"/>
              </a:buClr>
              <a:buSzPct val="135000"/>
            </a:pPr>
            <a:r>
              <a:rPr lang="ru-RU" sz="1500" dirty="0" smtClean="0">
                <a:latin typeface="Times New Roman" pitchFamily="18" charset="0"/>
                <a:cs typeface="Times New Roman" pitchFamily="18" charset="0"/>
              </a:rPr>
              <a:t>Ежедневно </a:t>
            </a:r>
            <a:r>
              <a:rPr lang="ru-RU" sz="1500" dirty="0">
                <a:latin typeface="Times New Roman" pitchFamily="18" charset="0"/>
                <a:cs typeface="Times New Roman" pitchFamily="18" charset="0"/>
              </a:rPr>
              <a:t>во всем мире выкуривается более </a:t>
            </a:r>
            <a:r>
              <a:rPr lang="ru-RU" sz="1500" dirty="0">
                <a:solidFill>
                  <a:srgbClr val="FF0000"/>
                </a:solidFill>
                <a:latin typeface="Times New Roman" pitchFamily="18" charset="0"/>
                <a:cs typeface="Times New Roman" pitchFamily="18" charset="0"/>
              </a:rPr>
              <a:t>15</a:t>
            </a:r>
            <a:r>
              <a:rPr lang="ru-RU" sz="1500" dirty="0">
                <a:latin typeface="Times New Roman" pitchFamily="18" charset="0"/>
                <a:cs typeface="Times New Roman" pitchFamily="18" charset="0"/>
              </a:rPr>
              <a:t> миллиардов сигарет! Представьте себе только — </a:t>
            </a:r>
            <a:r>
              <a:rPr lang="ru-RU" sz="1500" dirty="0">
                <a:solidFill>
                  <a:srgbClr val="FF0000"/>
                </a:solidFill>
                <a:latin typeface="Times New Roman" pitchFamily="18" charset="0"/>
                <a:cs typeface="Times New Roman" pitchFamily="18" charset="0"/>
              </a:rPr>
              <a:t>750</a:t>
            </a:r>
            <a:r>
              <a:rPr lang="ru-RU" sz="1500" dirty="0">
                <a:latin typeface="Times New Roman" pitchFamily="18" charset="0"/>
                <a:cs typeface="Times New Roman" pitchFamily="18" charset="0"/>
              </a:rPr>
              <a:t> миллионов пачек, </a:t>
            </a:r>
            <a:r>
              <a:rPr lang="ru-RU" sz="1500" dirty="0">
                <a:solidFill>
                  <a:srgbClr val="FF0000"/>
                </a:solidFill>
                <a:latin typeface="Times New Roman" pitchFamily="18" charset="0"/>
                <a:cs typeface="Times New Roman" pitchFamily="18" charset="0"/>
              </a:rPr>
              <a:t>75</a:t>
            </a:r>
            <a:r>
              <a:rPr lang="ru-RU" sz="1500" dirty="0">
                <a:latin typeface="Times New Roman" pitchFamily="18" charset="0"/>
                <a:cs typeface="Times New Roman" pitchFamily="18" charset="0"/>
              </a:rPr>
              <a:t> миллионов блоков, громадные горы окурков высотой с многоэтажный дом</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
        <p:nvSpPr>
          <p:cNvPr id="4" name="TextBox 3"/>
          <p:cNvSpPr txBox="1"/>
          <p:nvPr/>
        </p:nvSpPr>
        <p:spPr>
          <a:xfrm>
            <a:off x="1" y="138698"/>
            <a:ext cx="9143999" cy="553998"/>
          </a:xfrm>
          <a:prstGeom prst="rect">
            <a:avLst/>
          </a:prstGeom>
          <a:noFill/>
        </p:spPr>
        <p:txBody>
          <a:bodyPr wrap="square" rtlCol="0">
            <a:spAutoFit/>
          </a:bodyPr>
          <a:lstStyle/>
          <a:p>
            <a:pPr algn="ctr"/>
            <a:r>
              <a:rPr lang="ru-RU" sz="3000" b="1" dirty="0" smtClean="0">
                <a:latin typeface="Times New Roman" pitchFamily="18" charset="0"/>
                <a:cs typeface="Times New Roman" pitchFamily="18" charset="0"/>
              </a:rPr>
              <a:t>Факты и </a:t>
            </a:r>
            <a:r>
              <a:rPr lang="ru-RU" sz="3000" b="1" dirty="0" smtClean="0">
                <a:solidFill>
                  <a:srgbClr val="FF0000"/>
                </a:solidFill>
                <a:latin typeface="Times New Roman" pitchFamily="18" charset="0"/>
                <a:cs typeface="Times New Roman" pitchFamily="18" charset="0"/>
              </a:rPr>
              <a:t>цифры</a:t>
            </a:r>
            <a:endParaRPr lang="ru-RU" sz="3000" b="1" dirty="0">
              <a:solidFill>
                <a:srgbClr val="FF0000"/>
              </a:solidFill>
              <a:latin typeface="Times New Roman" pitchFamily="18" charset="0"/>
              <a:cs typeface="Times New Roman" pitchFamily="18" charset="0"/>
            </a:endParaRPr>
          </a:p>
        </p:txBody>
      </p:sp>
      <p:pic>
        <p:nvPicPr>
          <p:cNvPr id="5"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pic>
        <p:nvPicPr>
          <p:cNvPr id="8" name="Picture 2" descr="E:\Курение-смерть\Ааа8щ8гздгндж.png">
            <a:hlinkClick r:id="rId4" action="ppaction://hlinksldjump" tooltip="Меню"/>
          </p:cNvPr>
          <p:cNvPicPr>
            <a:picLocks noChangeAspect="1" noChangeArrowheads="1"/>
          </p:cNvPicPr>
          <p:nvPr/>
        </p:nvPicPr>
        <p:blipFill>
          <a:blip r:embed="rId5"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169256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Documents and Settings\Admin\Рабочий стол\0000000\2222222\cigaretted_aowivaue.gif"/>
          <p:cNvPicPr>
            <a:picLocks noChangeAspect="1" noChangeArrowheads="1" noCrop="1"/>
          </p:cNvPicPr>
          <p:nvPr/>
        </p:nvPicPr>
        <p:blipFill>
          <a:blip r:embed="rId2" cstate="print"/>
          <a:srcRect/>
          <a:stretch>
            <a:fillRect/>
          </a:stretch>
        </p:blipFill>
        <p:spPr bwMode="auto">
          <a:xfrm>
            <a:off x="5715000" y="260648"/>
            <a:ext cx="3429000" cy="6096000"/>
          </a:xfrm>
          <a:prstGeom prst="rect">
            <a:avLst/>
          </a:prstGeom>
          <a:noFill/>
        </p:spPr>
      </p:pic>
      <p:pic>
        <p:nvPicPr>
          <p:cNvPr id="4100" name="Picture 4" descr="C:\Documents and Settings\Admin\Рабочий стол\0000000\2222222\1851_4130.jpg"/>
          <p:cNvPicPr>
            <a:picLocks noChangeAspect="1" noChangeArrowheads="1"/>
          </p:cNvPicPr>
          <p:nvPr/>
        </p:nvPicPr>
        <p:blipFill>
          <a:blip r:embed="rId3" cstate="print"/>
          <a:srcRect b="4818"/>
          <a:stretch>
            <a:fillRect/>
          </a:stretch>
        </p:blipFill>
        <p:spPr bwMode="auto">
          <a:xfrm>
            <a:off x="323528" y="0"/>
            <a:ext cx="4997812" cy="6858000"/>
          </a:xfrm>
          <a:prstGeom prst="rect">
            <a:avLst/>
          </a:prstGeom>
          <a:noFill/>
        </p:spPr>
      </p:pic>
      <p:sp>
        <p:nvSpPr>
          <p:cNvPr id="5" name="Прямоугольник 4"/>
          <p:cNvSpPr/>
          <p:nvPr/>
        </p:nvSpPr>
        <p:spPr>
          <a:xfrm>
            <a:off x="8028384" y="5877272"/>
            <a:ext cx="104360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6"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pic>
        <p:nvPicPr>
          <p:cNvPr id="9"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C:\Documents and Settings\Admin\Рабочий стол\0000000\2222222\1332424601_y_4a25b3d4.jpg"/>
          <p:cNvPicPr>
            <a:picLocks noChangeAspect="1" noChangeArrowheads="1"/>
          </p:cNvPicPr>
          <p:nvPr/>
        </p:nvPicPr>
        <p:blipFill>
          <a:blip r:embed="rId2" cstate="print"/>
          <a:srcRect/>
          <a:stretch>
            <a:fillRect/>
          </a:stretch>
        </p:blipFill>
        <p:spPr bwMode="auto">
          <a:xfrm>
            <a:off x="361950" y="457200"/>
            <a:ext cx="8610600" cy="5295900"/>
          </a:xfrm>
          <a:prstGeom prst="rect">
            <a:avLst/>
          </a:prstGeom>
          <a:noFill/>
        </p:spPr>
      </p:pic>
      <p:pic>
        <p:nvPicPr>
          <p:cNvPr id="3"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7" name="Picture 2" descr="E:\Курение-смерть\Ааа8щ8гздгндж.png">
            <a:hlinkClick r:id="rId5" action="ppaction://hlinksldjump" tooltip="Меню"/>
          </p:cNvPr>
          <p:cNvPicPr>
            <a:picLocks noChangeAspect="1" noChangeArrowheads="1"/>
          </p:cNvPicPr>
          <p:nvPr/>
        </p:nvPicPr>
        <p:blipFill>
          <a:blip r:embed="rId6" cstate="print"/>
          <a:srcRect/>
          <a:stretch>
            <a:fillRect/>
          </a:stretch>
        </p:blipFill>
        <p:spPr bwMode="auto">
          <a:xfrm>
            <a:off x="107504" y="6237312"/>
            <a:ext cx="864096" cy="5220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38" name="Picture 2" descr="C:\Users\Den\Desktop\Курение-смерть\42fcc53c57d574b2649093446688ff11_604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88935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Яд, который не действует сразу, не становится менее опасным» "/>
          <p:cNvPicPr>
            <a:picLocks noChangeAspect="1" noChangeArrowheads="1"/>
          </p:cNvPicPr>
          <p:nvPr/>
        </p:nvPicPr>
        <p:blipFill rotWithShape="1">
          <a:blip r:embed="rId3">
            <a:extLst>
              <a:ext uri="{28A0092B-C50C-407E-A947-70E740481C1C}">
                <a14:useLocalDpi xmlns:a14="http://schemas.microsoft.com/office/drawing/2010/main" val="0"/>
              </a:ext>
            </a:extLst>
          </a:blip>
          <a:srcRect b="7356"/>
          <a:stretch/>
        </p:blipFill>
        <p:spPr bwMode="auto">
          <a:xfrm>
            <a:off x="1400852" y="2884396"/>
            <a:ext cx="6342296" cy="36813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pic>
        <p:nvPicPr>
          <p:cNvPr id="8"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8402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2370486"/>
          </a:xfrm>
        </p:spPr>
        <p:txBody>
          <a:bodyPr>
            <a:noAutofit/>
          </a:bodyPr>
          <a:lstStyle/>
          <a:p>
            <a:pPr marL="0" indent="0" algn="just">
              <a:buNone/>
            </a:pPr>
            <a:r>
              <a:rPr lang="ru-RU" sz="2000" b="1" dirty="0" err="1">
                <a:latin typeface="Times New Roman" pitchFamily="18" charset="0"/>
                <a:cs typeface="Times New Roman" pitchFamily="18" charset="0"/>
              </a:rPr>
              <a:t>Сини́льная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циа́нистоводородная</a:t>
            </a:r>
            <a:r>
              <a:rPr lang="ru-RU" sz="2000" b="1" dirty="0">
                <a:latin typeface="Times New Roman" pitchFamily="18" charset="0"/>
                <a:cs typeface="Times New Roman" pitchFamily="18" charset="0"/>
              </a:rPr>
              <a:t>) кислота́</a:t>
            </a:r>
            <a:r>
              <a:rPr lang="ru-RU" sz="2000" dirty="0">
                <a:latin typeface="Times New Roman" pitchFamily="18" charset="0"/>
                <a:cs typeface="Times New Roman" pitchFamily="18" charset="0"/>
              </a:rPr>
              <a:t>, </a:t>
            </a:r>
            <a:r>
              <a:rPr lang="ru-RU" sz="2000" i="1" u="sng" dirty="0">
                <a:latin typeface="Times New Roman" pitchFamily="18" charset="0"/>
                <a:cs typeface="Times New Roman" pitchFamily="18" charset="0"/>
              </a:rPr>
              <a:t>цианистый водород</a:t>
            </a:r>
            <a:r>
              <a:rPr lang="ru-RU" sz="2000"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HCN </a:t>
            </a:r>
            <a:r>
              <a:rPr lang="ru-RU" sz="2000" dirty="0" smtClean="0">
                <a:latin typeface="Times New Roman" pitchFamily="18" charset="0"/>
                <a:cs typeface="Times New Roman" pitchFamily="18" charset="0"/>
              </a:rPr>
              <a:t>— бесцветная</a:t>
            </a:r>
            <a:r>
              <a:rPr lang="ru-RU" sz="2000" dirty="0">
                <a:latin typeface="Times New Roman" pitchFamily="18" charset="0"/>
                <a:cs typeface="Times New Roman" pitchFamily="18" charset="0"/>
              </a:rPr>
              <a:t>, очень летучая, легкоподвижная ядовитая жидкость, имеющая характерный </a:t>
            </a:r>
            <a:r>
              <a:rPr lang="ru-RU" sz="2000" dirty="0" smtClean="0">
                <a:latin typeface="Times New Roman" pitchFamily="18" charset="0"/>
                <a:cs typeface="Times New Roman" pitchFamily="18" charset="0"/>
              </a:rPr>
              <a:t>запах.</a:t>
            </a:r>
          </a:p>
          <a:p>
            <a:pPr marL="0" indent="0" algn="just">
              <a:buNone/>
            </a:pPr>
            <a:r>
              <a:rPr lang="ru-RU" sz="2000" dirty="0" smtClean="0">
                <a:latin typeface="Times New Roman" pitchFamily="18" charset="0"/>
                <a:cs typeface="Times New Roman" pitchFamily="18" charset="0"/>
              </a:rPr>
              <a:t>Синильная </a:t>
            </a:r>
            <a:r>
              <a:rPr lang="ru-RU" sz="2000" dirty="0">
                <a:latin typeface="Times New Roman" pitchFamily="18" charset="0"/>
                <a:cs typeface="Times New Roman" pitchFamily="18" charset="0"/>
              </a:rPr>
              <a:t>кислота содержится в некоторых растениях, коксовом газе, табачном дыме, выделяется при термическом </a:t>
            </a:r>
            <a:r>
              <a:rPr lang="ru-RU" sz="2000" dirty="0" smtClean="0">
                <a:latin typeface="Times New Roman" pitchFamily="18" charset="0"/>
                <a:cs typeface="Times New Roman" pitchFamily="18" charset="0"/>
              </a:rPr>
              <a:t>разложении нейлона, полиуретанов. Смешивается </a:t>
            </a:r>
            <a:r>
              <a:rPr lang="ru-RU" sz="2000" dirty="0">
                <a:latin typeface="Times New Roman" pitchFamily="18" charset="0"/>
                <a:cs typeface="Times New Roman" pitchFamily="18" charset="0"/>
              </a:rPr>
              <a:t>во всех соотношениях с </a:t>
            </a:r>
            <a:r>
              <a:rPr lang="ru-RU" sz="2000" dirty="0" smtClean="0">
                <a:latin typeface="Times New Roman" pitchFamily="18" charset="0"/>
                <a:cs typeface="Times New Roman" pitchFamily="18" charset="0"/>
              </a:rPr>
              <a:t>водой, этанолом, </a:t>
            </a:r>
            <a:r>
              <a:rPr lang="ru-RU" sz="2000" dirty="0" err="1" smtClean="0">
                <a:latin typeface="Times New Roman" pitchFamily="18" charset="0"/>
                <a:cs typeface="Times New Roman" pitchFamily="18" charset="0"/>
              </a:rPr>
              <a:t>диэтиловым</a:t>
            </a:r>
            <a:r>
              <a:rPr lang="ru-RU" sz="2000" dirty="0" smtClean="0">
                <a:latin typeface="Times New Roman" pitchFamily="18" charset="0"/>
                <a:cs typeface="Times New Roman" pitchFamily="18" charset="0"/>
              </a:rPr>
              <a:t> эфиром.</a:t>
            </a:r>
          </a:p>
        </p:txBody>
      </p:sp>
      <p:pic>
        <p:nvPicPr>
          <p:cNvPr id="1026" name="Picture 2" descr="http://www.neontommy.com/sites/default/files/Cyanide.png?1357687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 y="2492896"/>
            <a:ext cx="4052468" cy="2907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3/34/Hydrogen-cyanide-2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01208"/>
            <a:ext cx="3995936" cy="1092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0579" y="2442949"/>
            <a:ext cx="4833909" cy="4678204"/>
          </a:xfrm>
          <a:prstGeom prst="rect">
            <a:avLst/>
          </a:prstGeom>
          <a:noFill/>
        </p:spPr>
        <p:txBody>
          <a:bodyPr wrap="square" rtlCol="0">
            <a:spAutoFit/>
          </a:bodyPr>
          <a:lstStyle/>
          <a:p>
            <a:pPr algn="just"/>
            <a:r>
              <a:rPr lang="ru-RU" sz="2000" dirty="0">
                <a:latin typeface="Times New Roman" pitchFamily="18" charset="0"/>
                <a:ea typeface="Calibri"/>
                <a:cs typeface="Times New Roman" pitchFamily="18" charset="0"/>
              </a:rPr>
              <a:t>Пагубное влияние оказывает цианистый водород на реснички бронхиального дерева (а это часть заложенного природой, очистительный механизм лёгких у людей). Когда повреждается данная очищающая система, это приводит к накоплению токсичных агентов в лёгких, в этом случае повышается вероятность развития болезни. К токсичным агентам табачного дыма, которые могут оказывать прямое и самое негативное воздействие на реснички в лёгких, относится акролеин, аммоний, диоксид азота и </a:t>
            </a:r>
            <a:endParaRPr lang="ru-RU" sz="2000" dirty="0" smtClean="0">
              <a:latin typeface="Times New Roman" pitchFamily="18" charset="0"/>
              <a:ea typeface="Calibri"/>
              <a:cs typeface="Times New Roman" pitchFamily="18" charset="0"/>
            </a:endParaRPr>
          </a:p>
          <a:p>
            <a:pPr algn="just"/>
            <a:r>
              <a:rPr lang="ru-RU" sz="2000" dirty="0" smtClean="0">
                <a:latin typeface="Times New Roman" pitchFamily="18" charset="0"/>
                <a:ea typeface="Calibri"/>
                <a:cs typeface="Times New Roman" pitchFamily="18" charset="0"/>
              </a:rPr>
              <a:t>формальдегид</a:t>
            </a:r>
            <a:r>
              <a:rPr lang="ru-RU" sz="2000" dirty="0">
                <a:latin typeface="Times New Roman" pitchFamily="18" charset="0"/>
                <a:ea typeface="Calibri"/>
                <a:cs typeface="Times New Roman" pitchFamily="18" charset="0"/>
              </a:rPr>
              <a:t>.</a:t>
            </a:r>
          </a:p>
          <a:p>
            <a:pPr algn="just"/>
            <a:endParaRPr lang="ru-RU" dirty="0"/>
          </a:p>
        </p:txBody>
      </p:sp>
      <p:pic>
        <p:nvPicPr>
          <p:cNvPr id="8"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pic>
        <p:nvPicPr>
          <p:cNvPr id="9"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1836738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sp>
        <p:nvSpPr>
          <p:cNvPr id="4" name="Прямоугольник 3"/>
          <p:cNvSpPr/>
          <p:nvPr/>
        </p:nvSpPr>
        <p:spPr>
          <a:xfrm>
            <a:off x="2123728" y="738570"/>
            <a:ext cx="5256584" cy="1754326"/>
          </a:xfrm>
          <a:prstGeom prst="rect">
            <a:avLst/>
          </a:prstGeom>
        </p:spPr>
        <p:txBody>
          <a:bodyPr wrap="square">
            <a:spAutoFit/>
          </a:bodyPr>
          <a:lstStyle/>
          <a:p>
            <a:r>
              <a:rPr lang="ru-RU" dirty="0" smtClean="0">
                <a:latin typeface="Times New Roman" pitchFamily="18" charset="0"/>
                <a:cs typeface="Times New Roman" pitchFamily="18" charset="0"/>
              </a:rPr>
              <a:t>1. </a:t>
            </a:r>
            <a:r>
              <a:rPr lang="en-US" dirty="0" smtClean="0">
                <a:latin typeface="Times New Roman" pitchFamily="18" charset="0"/>
                <a:cs typeface="Times New Roman" pitchFamily="18" charset="0"/>
                <a:hlinkClick r:id="rId4"/>
              </a:rPr>
              <a:t>http</a:t>
            </a:r>
            <a:r>
              <a:rPr lang="en-US" dirty="0">
                <a:latin typeface="Times New Roman" pitchFamily="18" charset="0"/>
                <a:cs typeface="Times New Roman" pitchFamily="18" charset="0"/>
                <a:hlinkClick r:id="rId4"/>
              </a:rPr>
              <a:t>://</a:t>
            </a:r>
            <a:r>
              <a:rPr lang="en-US" dirty="0" smtClean="0">
                <a:latin typeface="Times New Roman" pitchFamily="18" charset="0"/>
                <a:cs typeface="Times New Roman" pitchFamily="18" charset="0"/>
                <a:hlinkClick r:id="rId4"/>
              </a:rPr>
              <a:t>www.tysvoboden.ru</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 </a:t>
            </a:r>
            <a:r>
              <a:rPr lang="en-US" dirty="0" smtClean="0">
                <a:latin typeface="Times New Roman" pitchFamily="18" charset="0"/>
                <a:cs typeface="Times New Roman" pitchFamily="18" charset="0"/>
                <a:hlinkClick r:id="rId5"/>
              </a:rPr>
              <a:t>http</a:t>
            </a:r>
            <a:r>
              <a:rPr lang="en-US" dirty="0">
                <a:latin typeface="Times New Roman" pitchFamily="18" charset="0"/>
                <a:cs typeface="Times New Roman" pitchFamily="18" charset="0"/>
                <a:hlinkClick r:id="rId5"/>
              </a:rPr>
              <a:t>://</a:t>
            </a:r>
            <a:r>
              <a:rPr lang="en-US" dirty="0" smtClean="0">
                <a:latin typeface="Times New Roman" pitchFamily="18" charset="0"/>
                <a:cs typeface="Times New Roman" pitchFamily="18" charset="0"/>
                <a:hlinkClick r:id="rId5"/>
              </a:rPr>
              <a:t>ru.wikipedia.org</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3. </a:t>
            </a:r>
            <a:r>
              <a:rPr lang="en-US" dirty="0" smtClean="0">
                <a:latin typeface="Times New Roman" pitchFamily="18" charset="0"/>
                <a:cs typeface="Times New Roman" pitchFamily="18" charset="0"/>
                <a:hlinkClick r:id="rId6"/>
              </a:rPr>
              <a:t>http</a:t>
            </a:r>
            <a:r>
              <a:rPr lang="en-US" dirty="0">
                <a:latin typeface="Times New Roman" pitchFamily="18" charset="0"/>
                <a:cs typeface="Times New Roman" pitchFamily="18" charset="0"/>
                <a:hlinkClick r:id="rId6"/>
              </a:rPr>
              <a:t>://</a:t>
            </a:r>
            <a:r>
              <a:rPr lang="en-US" dirty="0" smtClean="0">
                <a:latin typeface="Times New Roman" pitchFamily="18" charset="0"/>
                <a:cs typeface="Times New Roman" pitchFamily="18" charset="0"/>
                <a:hlinkClick r:id="rId6"/>
              </a:rPr>
              <a:t>rusdemotivator.ru</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a:t>
            </a:r>
            <a:r>
              <a:rPr lang="en-US" dirty="0" smtClean="0">
                <a:latin typeface="Times New Roman" pitchFamily="18" charset="0"/>
                <a:cs typeface="Times New Roman" pitchFamily="18" charset="0"/>
                <a:hlinkClick r:id="rId7"/>
              </a:rPr>
              <a:t>http</a:t>
            </a:r>
            <a:r>
              <a:rPr lang="en-US" dirty="0">
                <a:latin typeface="Times New Roman" pitchFamily="18" charset="0"/>
                <a:cs typeface="Times New Roman" pitchFamily="18" charset="0"/>
                <a:hlinkClick r:id="rId7"/>
              </a:rPr>
              <a:t>://trezvenniki.com</a:t>
            </a:r>
            <a:r>
              <a:rPr lang="en-US" dirty="0" smtClean="0">
                <a:latin typeface="Times New Roman" pitchFamily="18" charset="0"/>
                <a:cs typeface="Times New Roman" pitchFamily="18" charset="0"/>
                <a:hlinkClick r:id="rId7"/>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a:t>
            </a:r>
            <a:r>
              <a:rPr lang="en-US" dirty="0">
                <a:latin typeface="Times New Roman" pitchFamily="18" charset="0"/>
                <a:cs typeface="Times New Roman" pitchFamily="18" charset="0"/>
                <a:hlinkClick r:id="rId8"/>
              </a:rPr>
              <a:t>http://bezvreda.com/vred-kureniya</a:t>
            </a:r>
            <a:r>
              <a:rPr lang="en-US" dirty="0" smtClean="0">
                <a:latin typeface="Times New Roman" pitchFamily="18" charset="0"/>
                <a:cs typeface="Times New Roman" pitchFamily="18" charset="0"/>
                <a:hlinkClick r:id="rId8"/>
              </a:rPr>
              <a:t>/</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6. </a:t>
            </a:r>
            <a:r>
              <a:rPr lang="en-US" dirty="0">
                <a:latin typeface="Times New Roman" pitchFamily="18" charset="0"/>
                <a:cs typeface="Times New Roman" pitchFamily="18" charset="0"/>
                <a:hlinkClick r:id="rId9"/>
              </a:rPr>
              <a:t>http://</a:t>
            </a:r>
            <a:r>
              <a:rPr lang="en-US" dirty="0" smtClean="0">
                <a:latin typeface="Times New Roman" pitchFamily="18" charset="0"/>
                <a:cs typeface="Times New Roman" pitchFamily="18" charset="0"/>
                <a:hlinkClick r:id="rId9"/>
              </a:rPr>
              <a:t>skazhynet.ru/category/kurenie/vred-kureniya</a:t>
            </a:r>
            <a:endParaRPr lang="ru-RU" dirty="0" smtClean="0">
              <a:latin typeface="Times New Roman" pitchFamily="18" charset="0"/>
              <a:cs typeface="Times New Roman" pitchFamily="18" charset="0"/>
            </a:endParaRPr>
          </a:p>
        </p:txBody>
      </p:sp>
      <p:sp>
        <p:nvSpPr>
          <p:cNvPr id="6" name="TextBox 5"/>
          <p:cNvSpPr txBox="1"/>
          <p:nvPr/>
        </p:nvSpPr>
        <p:spPr>
          <a:xfrm>
            <a:off x="1" y="138698"/>
            <a:ext cx="9143999" cy="553998"/>
          </a:xfrm>
          <a:prstGeom prst="rect">
            <a:avLst/>
          </a:prstGeom>
          <a:noFill/>
        </p:spPr>
        <p:txBody>
          <a:bodyPr wrap="square" rtlCol="0">
            <a:spAutoFit/>
          </a:bodyPr>
          <a:lstStyle/>
          <a:p>
            <a:pPr algn="ctr"/>
            <a:r>
              <a:rPr lang="ru-RU" sz="3000" b="1" dirty="0" smtClean="0">
                <a:latin typeface="Times New Roman" pitchFamily="18" charset="0"/>
                <a:cs typeface="Times New Roman" pitchFamily="18" charset="0"/>
              </a:rPr>
              <a:t>Интернет-ресурсы</a:t>
            </a:r>
            <a:endParaRPr lang="ru-RU" sz="3000" b="1" dirty="0">
              <a:latin typeface="Times New Roman" pitchFamily="18" charset="0"/>
              <a:cs typeface="Times New Roman" pitchFamily="18" charset="0"/>
            </a:endParaRPr>
          </a:p>
        </p:txBody>
      </p:sp>
      <p:pic>
        <p:nvPicPr>
          <p:cNvPr id="16386" name="Picture 2" descr="C:\Users\Den\Desktop\Курение-смерть\1313144864_foto_2011.08.12_14h27m17s_00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391" y="2492895"/>
            <a:ext cx="4419217" cy="42489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Курение-смерть\Ааа8щ8гздгндж.png">
            <a:hlinkClick r:id="rId11" action="ppaction://hlinksldjump" tooltip="Меню"/>
          </p:cNvPr>
          <p:cNvPicPr>
            <a:picLocks noChangeAspect="1" noChangeArrowheads="1"/>
          </p:cNvPicPr>
          <p:nvPr/>
        </p:nvPicPr>
        <p:blipFill>
          <a:blip r:embed="rId12"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1029983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50645"/>
            <a:ext cx="8291264" cy="5467431"/>
          </a:xfrm>
        </p:spPr>
        <p:txBody>
          <a:bodyPr>
            <a:normAutofit fontScale="32500" lnSpcReduction="20000"/>
          </a:bodyPr>
          <a:lstStyle/>
          <a:p>
            <a:pPr marL="0" indent="0" fontAlgn="base">
              <a:buNone/>
            </a:pPr>
            <a:r>
              <a:rPr lang="ru-RU" dirty="0" smtClean="0"/>
              <a:t>	</a:t>
            </a:r>
            <a:r>
              <a:rPr lang="ru-RU" sz="5800" dirty="0" smtClean="0">
                <a:latin typeface="Times New Roman" pitchFamily="18" charset="0"/>
                <a:cs typeface="Times New Roman" pitchFamily="18" charset="0"/>
              </a:rPr>
              <a:t>Большинство </a:t>
            </a:r>
            <a:r>
              <a:rPr lang="ru-RU" sz="5800" dirty="0">
                <a:latin typeface="Times New Roman" pitchFamily="18" charset="0"/>
                <a:cs typeface="Times New Roman" pitchFamily="18" charset="0"/>
              </a:rPr>
              <a:t>способов отказа от никотиновой зависимости оказываются малоэффективными. Некоторые из них и вовсе способны нанести не меньший вред здоровью, чем сигарета. Курильщику необходимо знать, чем может обернуться применение тех или иных разрекламированных методов.</a:t>
            </a:r>
          </a:p>
          <a:p>
            <a:pPr marL="0" indent="0" algn="ctr" fontAlgn="base">
              <a:buNone/>
            </a:pPr>
            <a:r>
              <a:rPr lang="ru-RU" sz="5800" b="1" dirty="0" smtClean="0">
                <a:latin typeface="Times New Roman" pitchFamily="18" charset="0"/>
                <a:cs typeface="Times New Roman" pitchFamily="18" charset="0"/>
              </a:rPr>
              <a:t>	Неэффективные </a:t>
            </a:r>
            <a:r>
              <a:rPr lang="ru-RU" sz="5800" b="1" dirty="0">
                <a:latin typeface="Times New Roman" pitchFamily="18" charset="0"/>
                <a:cs typeface="Times New Roman" pitchFamily="18" charset="0"/>
              </a:rPr>
              <a:t>способы бросить </a:t>
            </a:r>
            <a:r>
              <a:rPr lang="ru-RU" sz="5800" b="1" dirty="0" smtClean="0">
                <a:latin typeface="Times New Roman" pitchFamily="18" charset="0"/>
                <a:cs typeface="Times New Roman" pitchFamily="18" charset="0"/>
              </a:rPr>
              <a:t>курить</a:t>
            </a:r>
            <a:endParaRPr lang="ru-RU" sz="5800" b="1" dirty="0">
              <a:latin typeface="Times New Roman" pitchFamily="18" charset="0"/>
              <a:cs typeface="Times New Roman" pitchFamily="18" charset="0"/>
            </a:endParaRPr>
          </a:p>
          <a:p>
            <a:pPr fontAlgn="base">
              <a:buClr>
                <a:srgbClr val="FF0000"/>
              </a:buClr>
            </a:pPr>
            <a:r>
              <a:rPr lang="ru-RU" sz="5800" dirty="0">
                <a:latin typeface="Times New Roman" pitchFamily="18" charset="0"/>
                <a:cs typeface="Times New Roman" pitchFamily="18" charset="0"/>
              </a:rPr>
              <a:t>Никотиновые препараты. Производители могут добавлять в их состав вещества, способные вызвать нарушения в работе жизненно важных органов.</a:t>
            </a:r>
          </a:p>
          <a:p>
            <a:pPr fontAlgn="base">
              <a:buClr>
                <a:srgbClr val="FF0000"/>
              </a:buClr>
            </a:pPr>
            <a:r>
              <a:rPr lang="ru-RU" sz="5800" dirty="0">
                <a:latin typeface="Times New Roman" pitchFamily="18" charset="0"/>
                <a:cs typeface="Times New Roman" pitchFamily="18" charset="0"/>
              </a:rPr>
              <a:t>Кодирование. Этот метод предполагает непосредственное вмешательство в человеческую психику.</a:t>
            </a:r>
          </a:p>
          <a:p>
            <a:pPr fontAlgn="base">
              <a:buClr>
                <a:srgbClr val="FF0000"/>
              </a:buClr>
            </a:pPr>
            <a:r>
              <a:rPr lang="ru-RU" sz="5800" dirty="0">
                <a:latin typeface="Times New Roman" pitchFamily="18" charset="0"/>
                <a:cs typeface="Times New Roman" pitchFamily="18" charset="0"/>
              </a:rPr>
              <a:t>Электронные сигареты. Помимо того, что эти изделия не отменяют саму привычку курить, они не избавляют и от психологической тяги к курению.</a:t>
            </a:r>
          </a:p>
          <a:p>
            <a:pPr marL="0" indent="0" algn="ctr" fontAlgn="base">
              <a:buNone/>
            </a:pPr>
            <a:r>
              <a:rPr lang="ru-RU" sz="5800" b="1" dirty="0" smtClean="0">
                <a:latin typeface="Times New Roman" pitchFamily="18" charset="0"/>
                <a:cs typeface="Times New Roman" pitchFamily="18" charset="0"/>
              </a:rPr>
              <a:t>	Простой </a:t>
            </a:r>
            <a:r>
              <a:rPr lang="ru-RU" sz="5800" b="1" dirty="0">
                <a:latin typeface="Times New Roman" pitchFamily="18" charset="0"/>
                <a:cs typeface="Times New Roman" pitchFamily="18" charset="0"/>
              </a:rPr>
              <a:t>и эффективный метод</a:t>
            </a:r>
          </a:p>
          <a:p>
            <a:pPr marL="0" indent="0" fontAlgn="base">
              <a:buNone/>
            </a:pPr>
            <a:r>
              <a:rPr lang="ru-RU" sz="5800" dirty="0" smtClean="0">
                <a:latin typeface="Times New Roman" pitchFamily="18" charset="0"/>
                <a:cs typeface="Times New Roman" pitchFamily="18" charset="0"/>
              </a:rPr>
              <a:t>	Сегодня </a:t>
            </a:r>
            <a:r>
              <a:rPr lang="ru-RU" sz="5800" dirty="0">
                <a:latin typeface="Times New Roman" pitchFamily="18" charset="0"/>
                <a:cs typeface="Times New Roman" pitchFamily="18" charset="0"/>
              </a:rPr>
              <a:t>существует способ, эффективность которого доказана множеством исследований. Его автором является Аллен </a:t>
            </a:r>
            <a:r>
              <a:rPr lang="ru-RU" sz="5800" dirty="0" err="1">
                <a:latin typeface="Times New Roman" pitchFamily="18" charset="0"/>
                <a:cs typeface="Times New Roman" pitchFamily="18" charset="0"/>
              </a:rPr>
              <a:t>Карр</a:t>
            </a:r>
            <a:r>
              <a:rPr lang="ru-RU" sz="5800" dirty="0">
                <a:latin typeface="Times New Roman" pitchFamily="18" charset="0"/>
                <a:cs typeface="Times New Roman" pitchFamily="18" charset="0"/>
              </a:rPr>
              <a:t>. В своей книге он раскрывает механизм зависимости от сигарет и помогает читателям с легкостью её преодолеть.</a:t>
            </a:r>
          </a:p>
          <a:p>
            <a:pPr marL="0" indent="0" fontAlgn="base">
              <a:buNone/>
            </a:pPr>
            <a:r>
              <a:rPr lang="ru-RU" sz="5800" dirty="0" smtClean="0">
                <a:latin typeface="Times New Roman" pitchFamily="18" charset="0"/>
                <a:cs typeface="Times New Roman" pitchFamily="18" charset="0"/>
              </a:rPr>
              <a:t>	Благодаря </a:t>
            </a:r>
            <a:r>
              <a:rPr lang="ru-RU" sz="5800" dirty="0">
                <a:latin typeface="Times New Roman" pitchFamily="18" charset="0"/>
                <a:cs typeface="Times New Roman" pitchFamily="18" charset="0"/>
              </a:rPr>
              <a:t>его уникальному и доступному методу миллионы людей по всему миру смогли избавиться от зависимости</a:t>
            </a:r>
            <a:r>
              <a:rPr lang="ru-RU" sz="5800" dirty="0" smtClean="0">
                <a:latin typeface="Times New Roman" pitchFamily="18" charset="0"/>
                <a:cs typeface="Times New Roman" pitchFamily="18" charset="0"/>
              </a:rPr>
              <a:t>!</a:t>
            </a:r>
          </a:p>
          <a:p>
            <a:pPr marL="0" indent="0" algn="ctr" fontAlgn="base">
              <a:buNone/>
            </a:pPr>
            <a:r>
              <a:rPr lang="en-US" sz="5800" u="sng" dirty="0">
                <a:latin typeface="Times New Roman" pitchFamily="18" charset="0"/>
                <a:cs typeface="Times New Roman" pitchFamily="18" charset="0"/>
                <a:hlinkClick r:id="rId2"/>
              </a:rPr>
              <a:t>http://www.tysvoboden.ru/easy-way</a:t>
            </a:r>
            <a:r>
              <a:rPr lang="en-US" sz="5800" u="sng" dirty="0" smtClean="0">
                <a:latin typeface="Times New Roman" pitchFamily="18" charset="0"/>
                <a:cs typeface="Times New Roman" pitchFamily="18" charset="0"/>
                <a:hlinkClick r:id="rId2"/>
              </a:rPr>
              <a:t>/</a:t>
            </a:r>
            <a:endParaRPr lang="ru-RU" sz="5800" u="sng" dirty="0">
              <a:latin typeface="Times New Roman" pitchFamily="18" charset="0"/>
              <a:cs typeface="Times New Roman" pitchFamily="18" charset="0"/>
            </a:endParaRPr>
          </a:p>
        </p:txBody>
      </p:sp>
      <p:sp>
        <p:nvSpPr>
          <p:cNvPr id="5" name="TextBox 4"/>
          <p:cNvSpPr txBox="1"/>
          <p:nvPr/>
        </p:nvSpPr>
        <p:spPr>
          <a:xfrm>
            <a:off x="1" y="138698"/>
            <a:ext cx="9143999" cy="553998"/>
          </a:xfrm>
          <a:prstGeom prst="rect">
            <a:avLst/>
          </a:prstGeom>
          <a:noFill/>
        </p:spPr>
        <p:txBody>
          <a:bodyPr wrap="square" rtlCol="0">
            <a:spAutoFit/>
          </a:bodyPr>
          <a:lstStyle/>
          <a:p>
            <a:pPr algn="ctr"/>
            <a:r>
              <a:rPr lang="ru-RU" sz="3000" b="1" dirty="0" smtClean="0">
                <a:latin typeface="Times New Roman" pitchFamily="18" charset="0"/>
                <a:cs typeface="Times New Roman" pitchFamily="18" charset="0"/>
              </a:rPr>
              <a:t>Как бросить курить</a:t>
            </a:r>
            <a:endParaRPr lang="ru-RU" sz="3000" b="1" dirty="0">
              <a:latin typeface="Times New Roman" pitchFamily="18" charset="0"/>
              <a:cs typeface="Times New Roman" pitchFamily="18" charset="0"/>
            </a:endParaRPr>
          </a:p>
        </p:txBody>
      </p:sp>
      <p:pic>
        <p:nvPicPr>
          <p:cNvPr id="6"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9" name="Picture 2" descr="E:\Курение-смерть\Ааа8щ8гздгндж.png">
            <a:hlinkClick r:id="rId5" action="ppaction://hlinksldjump" tooltip="Меню"/>
          </p:cNvPr>
          <p:cNvPicPr>
            <a:picLocks noChangeAspect="1" noChangeArrowheads="1"/>
          </p:cNvPicPr>
          <p:nvPr/>
        </p:nvPicPr>
        <p:blipFill>
          <a:blip r:embed="rId6"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3588985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01208"/>
            <a:ext cx="7200800"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В презентации использованы материалы с сайтов</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2"/>
              </a:rPr>
              <a:t>http://www.tysvoboden.ru</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3"/>
              </a:rPr>
              <a:t>http://ru.wikipedia.org</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4"/>
              </a:rPr>
              <a:t>http://rusdemotivator.ru</a:t>
            </a:r>
            <a:endParaRPr lang="ru-RU" dirty="0" smtClean="0">
              <a:latin typeface="Times New Roman" pitchFamily="18" charset="0"/>
              <a:cs typeface="Times New Roman" pitchFamily="18" charset="0"/>
            </a:endParaRPr>
          </a:p>
          <a:p>
            <a:r>
              <a:rPr lang="en-US" dirty="0">
                <a:latin typeface="Times New Roman" pitchFamily="18" charset="0"/>
                <a:cs typeface="Times New Roman" pitchFamily="18" charset="0"/>
                <a:hlinkClick r:id="rId5"/>
              </a:rPr>
              <a:t>http://trezvenniki.com</a:t>
            </a:r>
            <a:r>
              <a:rPr lang="en-US" dirty="0" smtClean="0">
                <a:latin typeface="Times New Roman" pitchFamily="18" charset="0"/>
                <a:cs typeface="Times New Roman" pitchFamily="18" charset="0"/>
                <a:hlinkClick r:id="rId5"/>
              </a:rPr>
              <a:t>/</a:t>
            </a:r>
            <a:endParaRPr lang="ru-RU" dirty="0">
              <a:latin typeface="Times New Roman" pitchFamily="18" charset="0"/>
              <a:cs typeface="Times New Roman" pitchFamily="18" charset="0"/>
            </a:endParaRPr>
          </a:p>
        </p:txBody>
      </p:sp>
      <p:pic>
        <p:nvPicPr>
          <p:cNvPr id="3075" name="Picture 3" descr="C:\Documents and Settings\Admin\Рабочий стол\0000000\2222222\dsc_5652_2009_021.jpg"/>
          <p:cNvPicPr>
            <a:picLocks noChangeAspect="1" noChangeArrowheads="1"/>
          </p:cNvPicPr>
          <p:nvPr/>
        </p:nvPicPr>
        <p:blipFill>
          <a:blip r:embed="rId6" cstate="print"/>
          <a:srcRect/>
          <a:stretch>
            <a:fillRect/>
          </a:stretch>
        </p:blipFill>
        <p:spPr bwMode="auto">
          <a:xfrm>
            <a:off x="3223419" y="908720"/>
            <a:ext cx="5920581" cy="3966326"/>
          </a:xfrm>
          <a:prstGeom prst="rect">
            <a:avLst/>
          </a:prstGeom>
          <a:noFill/>
        </p:spPr>
      </p:pic>
      <p:pic>
        <p:nvPicPr>
          <p:cNvPr id="4" name="Picture 5" descr="C:\Documents and Settings\Admin\Рабочий стол\LOGO_LICEY.png"/>
          <p:cNvPicPr>
            <a:picLocks noChangeAspect="1" noChangeArrowheads="1"/>
          </p:cNvPicPr>
          <p:nvPr/>
        </p:nvPicPr>
        <p:blipFill>
          <a:blip r:embed="rId7" cstate="print"/>
          <a:srcRect/>
          <a:stretch>
            <a:fillRect/>
          </a:stretch>
        </p:blipFill>
        <p:spPr bwMode="auto">
          <a:xfrm>
            <a:off x="539552" y="764704"/>
            <a:ext cx="3549800" cy="30243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8102" y="116632"/>
            <a:ext cx="8229600" cy="2880320"/>
          </a:xfrm>
        </p:spPr>
        <p:txBody>
          <a:bodyPr>
            <a:noAutofit/>
          </a:bodyPr>
          <a:lstStyle/>
          <a:p>
            <a:pPr marL="0" indent="0" algn="just">
              <a:buNone/>
            </a:pPr>
            <a:r>
              <a:rPr lang="ru-RU" sz="2000" b="1" dirty="0" err="1">
                <a:latin typeface="Times New Roman" pitchFamily="18" charset="0"/>
                <a:cs typeface="Times New Roman" pitchFamily="18" charset="0"/>
              </a:rPr>
              <a:t>Формальдеги́д</a:t>
            </a:r>
            <a:r>
              <a:rPr lang="ru-RU" sz="2000" dirty="0">
                <a:latin typeface="Times New Roman" pitchFamily="18" charset="0"/>
                <a:cs typeface="Times New Roman" pitchFamily="18" charset="0"/>
              </a:rPr>
              <a:t> (от лат. </a:t>
            </a:r>
            <a:r>
              <a:rPr lang="ru-RU" sz="2000" i="1" dirty="0" err="1">
                <a:latin typeface="Times New Roman" pitchFamily="18" charset="0"/>
                <a:cs typeface="Times New Roman" pitchFamily="18" charset="0"/>
              </a:rPr>
              <a:t>formīca</a:t>
            </a:r>
            <a:r>
              <a:rPr lang="ru-RU" sz="2000" dirty="0">
                <a:latin typeface="Times New Roman" pitchFamily="18" charset="0"/>
                <a:cs typeface="Times New Roman" pitchFamily="18" charset="0"/>
              </a:rPr>
              <a:t> «муравей») — бесцветный газ с резким запахом, хорошо растворимый в воде, спиртах и полярных растворителях. </a:t>
            </a:r>
            <a:r>
              <a:rPr lang="ru-RU" sz="2000" dirty="0" err="1" smtClean="0">
                <a:latin typeface="Times New Roman" pitchFamily="18" charset="0"/>
                <a:cs typeface="Times New Roman" pitchFamily="18" charset="0"/>
              </a:rPr>
              <a:t>Ирритант</a:t>
            </a:r>
            <a:r>
              <a:rPr lang="ru-RU" sz="2000" dirty="0" smtClean="0">
                <a:latin typeface="Times New Roman" pitchFamily="18" charset="0"/>
                <a:cs typeface="Times New Roman" pitchFamily="18" charset="0"/>
              </a:rPr>
              <a:t> (вещество, вызывающее </a:t>
            </a:r>
            <a:r>
              <a:rPr lang="ru-RU" sz="2000" dirty="0">
                <a:latin typeface="Times New Roman" pitchFamily="18" charset="0"/>
                <a:cs typeface="Times New Roman" pitchFamily="18" charset="0"/>
              </a:rPr>
              <a:t>раздражительные реакции при попадании на слизистую оболочку или кожные </a:t>
            </a:r>
            <a:r>
              <a:rPr lang="ru-RU" sz="2000" dirty="0" smtClean="0">
                <a:latin typeface="Times New Roman" pitchFamily="18" charset="0"/>
                <a:cs typeface="Times New Roman" pitchFamily="18" charset="0"/>
              </a:rPr>
              <a:t>покровы и </a:t>
            </a:r>
            <a:r>
              <a:rPr lang="ru-RU" sz="2000" dirty="0">
                <a:latin typeface="Times New Roman" pitchFamily="18" charset="0"/>
                <a:cs typeface="Times New Roman" pitchFamily="18" charset="0"/>
              </a:rPr>
              <a:t>воздействии на дыхательные </a:t>
            </a:r>
            <a:r>
              <a:rPr lang="ru-RU" sz="2000" dirty="0" smtClean="0">
                <a:latin typeface="Times New Roman" pitchFamily="18" charset="0"/>
                <a:cs typeface="Times New Roman" pitchFamily="18" charset="0"/>
              </a:rPr>
              <a:t>пути), токсичен.</a:t>
            </a:r>
          </a:p>
          <a:p>
            <a:pPr marL="0" indent="0" algn="just">
              <a:buNone/>
            </a:pPr>
            <a:r>
              <a:rPr lang="ru-RU" sz="2000" dirty="0" smtClean="0">
                <a:latin typeface="Times New Roman" pitchFamily="18" charset="0"/>
                <a:cs typeface="Times New Roman" pitchFamily="18" charset="0"/>
              </a:rPr>
              <a:t>Формальдегид</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оказывает </a:t>
            </a:r>
            <a:r>
              <a:rPr lang="ru-RU" sz="2000" dirty="0">
                <a:latin typeface="Times New Roman" pitchFamily="18" charset="0"/>
                <a:cs typeface="Times New Roman" pitchFamily="18" charset="0"/>
              </a:rPr>
              <a:t>отрицательное влияние на органы дыхания, вызывая парез дыхательных путей (остановку дыхания), на кожный покров (ярко выраженные дерматиты, экземы, язвы), нервную систему (энцефалопатии), является канцерогенным препаратом.</a:t>
            </a:r>
          </a:p>
        </p:txBody>
      </p:sp>
      <p:pic>
        <p:nvPicPr>
          <p:cNvPr id="4"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pic>
        <p:nvPicPr>
          <p:cNvPr id="2050" name="Picture 2" descr="http://prolekarstva.org/uploads/med/lekarstva-na-bukvu-f/formaldegid_9340.jpg"/>
          <p:cNvPicPr>
            <a:picLocks noChangeAspect="1" noChangeArrowheads="1"/>
          </p:cNvPicPr>
          <p:nvPr/>
        </p:nvPicPr>
        <p:blipFill rotWithShape="1">
          <a:blip r:embed="rId4">
            <a:extLst>
              <a:ext uri="{28A0092B-C50C-407E-A947-70E740481C1C}">
                <a14:useLocalDpi xmlns:a14="http://schemas.microsoft.com/office/drawing/2010/main" val="0"/>
              </a:ext>
            </a:extLst>
          </a:blip>
          <a:srcRect l="2851" t="3234" r="2488" b="10998"/>
          <a:stretch/>
        </p:blipFill>
        <p:spPr bwMode="auto">
          <a:xfrm>
            <a:off x="3923928" y="3226270"/>
            <a:ext cx="4552950" cy="28670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http://www.ecokaren.com/wp-content/uploads/2011/06/500px-Formaldehyde-2D.svg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75" y="3356992"/>
            <a:ext cx="2962300" cy="2802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2192321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986" y="188640"/>
            <a:ext cx="8577486" cy="3816424"/>
          </a:xfrm>
        </p:spPr>
        <p:txBody>
          <a:bodyPr>
            <a:noAutofit/>
          </a:bodyPr>
          <a:lstStyle/>
          <a:p>
            <a:pPr marL="0" indent="360000" algn="just">
              <a:buNone/>
            </a:pPr>
            <a:r>
              <a:rPr lang="ru-RU" sz="1600" b="1" dirty="0" err="1">
                <a:latin typeface="Times New Roman" pitchFamily="18" charset="0"/>
                <a:cs typeface="Times New Roman" pitchFamily="18" charset="0"/>
              </a:rPr>
              <a:t>Фено́л</a:t>
            </a:r>
            <a:r>
              <a:rPr lang="ru-RU" sz="1600" dirty="0">
                <a:latin typeface="Times New Roman" pitchFamily="18" charset="0"/>
                <a:cs typeface="Times New Roman" pitchFamily="18" charset="0"/>
              </a:rPr>
              <a:t> (</a:t>
            </a:r>
            <a:r>
              <a:rPr lang="ru-RU" sz="1600" i="1" dirty="0" err="1">
                <a:latin typeface="Times New Roman" pitchFamily="18" charset="0"/>
                <a:cs typeface="Times New Roman" pitchFamily="18" charset="0"/>
              </a:rPr>
              <a:t>гидроксибензол</a:t>
            </a:r>
            <a:r>
              <a:rPr lang="ru-RU" sz="1600" dirty="0">
                <a:latin typeface="Times New Roman" pitchFamily="18" charset="0"/>
                <a:cs typeface="Times New Roman" pitchFamily="18" charset="0"/>
              </a:rPr>
              <a:t>, устаревшее </a:t>
            </a:r>
            <a:r>
              <a:rPr lang="ru-RU" sz="1600" i="1" dirty="0">
                <a:latin typeface="Times New Roman" pitchFamily="18" charset="0"/>
                <a:cs typeface="Times New Roman" pitchFamily="18" charset="0"/>
              </a:rPr>
              <a:t>карболовая кислота</a:t>
            </a:r>
            <a:r>
              <a:rPr lang="ru-RU" sz="1600" dirty="0">
                <a:latin typeface="Times New Roman" pitchFamily="18" charset="0"/>
                <a:cs typeface="Times New Roman" pitchFamily="18" charset="0"/>
              </a:rPr>
              <a:t>) C</a:t>
            </a:r>
            <a:r>
              <a:rPr lang="ru-RU" sz="1600" baseline="-25000" dirty="0">
                <a:latin typeface="Times New Roman" pitchFamily="18" charset="0"/>
                <a:cs typeface="Times New Roman" pitchFamily="18" charset="0"/>
              </a:rPr>
              <a:t>6</a:t>
            </a:r>
            <a:r>
              <a:rPr lang="ru-RU" sz="1600" dirty="0">
                <a:latin typeface="Times New Roman" pitchFamily="18" charset="0"/>
                <a:cs typeface="Times New Roman" pitchFamily="18" charset="0"/>
              </a:rPr>
              <a:t>H</a:t>
            </a:r>
            <a:r>
              <a:rPr lang="ru-RU" sz="1600" baseline="-25000" dirty="0">
                <a:latin typeface="Times New Roman" pitchFamily="18" charset="0"/>
                <a:cs typeface="Times New Roman" pitchFamily="18" charset="0"/>
              </a:rPr>
              <a:t>5</a:t>
            </a:r>
            <a:r>
              <a:rPr lang="ru-RU" sz="1600" dirty="0">
                <a:latin typeface="Times New Roman" pitchFamily="18" charset="0"/>
                <a:cs typeface="Times New Roman" pitchFamily="18" charset="0"/>
              </a:rPr>
              <a:t>OH — простейший представитель класса фенолов. Бесцветные игольчатые кристаллы, розовеющие на воздухе из-за окисления, приводящего к образованию окрашенных веществ. Обладают специфическим запахом (таким, как запах гуаши, т. к. в состав гуаши входит фенол). </a:t>
            </a:r>
            <a:endParaRPr lang="ru-RU" sz="1600" dirty="0" smtClean="0">
              <a:latin typeface="Times New Roman" pitchFamily="18" charset="0"/>
              <a:cs typeface="Times New Roman" pitchFamily="18" charset="0"/>
            </a:endParaRPr>
          </a:p>
          <a:p>
            <a:pPr marL="0" indent="360000" algn="just">
              <a:buNone/>
            </a:pPr>
            <a:r>
              <a:rPr lang="ru-RU" sz="1600" dirty="0" smtClean="0">
                <a:latin typeface="Times New Roman" pitchFamily="18" charset="0"/>
                <a:cs typeface="Times New Roman" pitchFamily="18" charset="0"/>
              </a:rPr>
              <a:t>Попав </a:t>
            </a:r>
            <a:r>
              <a:rPr lang="ru-RU" sz="1600" dirty="0">
                <a:latin typeface="Times New Roman" pitchFamily="18" charset="0"/>
                <a:cs typeface="Times New Roman" pitchFamily="18" charset="0"/>
              </a:rPr>
              <a:t>внутрь через дыхательные пути, фенол раздражает носоглотку, оставляет ожоги, которые могут перерасти в отёк </a:t>
            </a:r>
            <a:r>
              <a:rPr lang="ru-RU" sz="1600" dirty="0" smtClean="0">
                <a:latin typeface="Times New Roman" pitchFamily="18" charset="0"/>
                <a:cs typeface="Times New Roman" pitchFamily="18" charset="0"/>
              </a:rPr>
              <a:t>лёгких. Если </a:t>
            </a:r>
            <a:r>
              <a:rPr lang="ru-RU" sz="1600" dirty="0">
                <a:latin typeface="Times New Roman" pitchFamily="18" charset="0"/>
                <a:cs typeface="Times New Roman" pitchFamily="18" charset="0"/>
              </a:rPr>
              <a:t>раствор фенола </a:t>
            </a:r>
            <a:r>
              <a:rPr lang="ru-RU" sz="1600" dirty="0" smtClean="0">
                <a:latin typeface="Times New Roman" pitchFamily="18" charset="0"/>
                <a:cs typeface="Times New Roman" pitchFamily="18" charset="0"/>
              </a:rPr>
              <a:t>попадает </a:t>
            </a:r>
            <a:r>
              <a:rPr lang="ru-RU" sz="1600" dirty="0">
                <a:latin typeface="Times New Roman" pitchFamily="18" charset="0"/>
                <a:cs typeface="Times New Roman" pitchFamily="18" charset="0"/>
              </a:rPr>
              <a:t>на кожу, на ней мгновенно образуются химические ожоги, затем – язвы. Фенольный ожог 25% площади тела почти наверняка ведёт к летальному исходу. Поступление этого ядовитого соединения в организм через желудочно-кишечный тракт (с водой) затрудняет движение, грозит кровотечениями, атрофией мышц, язвенной болезнью. И пусть фенол выводится из организма довольно быстро (за 24 часа), он успевает значительно повредить здоровью и оставить последствия на долгие </a:t>
            </a:r>
            <a:r>
              <a:rPr lang="ru-RU" sz="1600" dirty="0" smtClean="0">
                <a:latin typeface="Times New Roman" pitchFamily="18" charset="0"/>
                <a:cs typeface="Times New Roman" pitchFamily="18" charset="0"/>
              </a:rPr>
              <a:t>годы. Среди </a:t>
            </a:r>
            <a:r>
              <a:rPr lang="ru-RU" sz="1600" dirty="0">
                <a:latin typeface="Times New Roman" pitchFamily="18" charset="0"/>
                <a:cs typeface="Times New Roman" pitchFamily="18" charset="0"/>
              </a:rPr>
              <a:t>серьёзнейших последствий интоксикации фенолом – бесплодие, сердечная недостаточность и рак</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3074" name="Picture 2" descr="File:Phenol (carbolic acid)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602" y="3607521"/>
            <a:ext cx="3238550" cy="2701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7586" y="6453336"/>
            <a:ext cx="3526582" cy="369332"/>
          </a:xfrm>
          <a:prstGeom prst="rect">
            <a:avLst/>
          </a:prstGeom>
          <a:noFill/>
        </p:spPr>
        <p:txBody>
          <a:bodyPr wrap="square" rtlCol="0">
            <a:spAutoFit/>
          </a:bodyPr>
          <a:lstStyle/>
          <a:p>
            <a:pPr algn="ctr"/>
            <a:r>
              <a:rPr lang="ru-RU" b="1" dirty="0">
                <a:latin typeface="Times New Roman" pitchFamily="18" charset="0"/>
                <a:cs typeface="Times New Roman" pitchFamily="18" charset="0"/>
              </a:rPr>
              <a:t>Игольчатые кристаллы фенола</a:t>
            </a:r>
          </a:p>
        </p:txBody>
      </p:sp>
      <p:pic>
        <p:nvPicPr>
          <p:cNvPr id="7"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3076" name="Picture 4" descr="http://img10.proshkolu.ru/content/media/pic/std/4000000/3883000/3882513-dd92ab74e0d2cc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29351"/>
            <a:ext cx="2376264" cy="22809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Phenol2.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962862"/>
            <a:ext cx="1279967" cy="23405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Курение-смерть\Ааа8щ8гздгндж.png">
            <a:hlinkClick r:id="rId7" action="ppaction://hlinksldjump" tooltip="Меню"/>
          </p:cNvPr>
          <p:cNvPicPr>
            <a:picLocks noChangeAspect="1" noChangeArrowheads="1"/>
          </p:cNvPicPr>
          <p:nvPr/>
        </p:nvPicPr>
        <p:blipFill>
          <a:blip r:embed="rId8"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421894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3873"/>
            <a:ext cx="8712968" cy="4525963"/>
          </a:xfrm>
        </p:spPr>
        <p:txBody>
          <a:bodyPr>
            <a:normAutofit/>
          </a:bodyPr>
          <a:lstStyle/>
          <a:p>
            <a:pPr marL="0" indent="457200" algn="just">
              <a:buNone/>
            </a:pPr>
            <a:r>
              <a:rPr lang="ru-RU" sz="1800" b="1" dirty="0" err="1">
                <a:latin typeface="Times New Roman" pitchFamily="18" charset="0"/>
                <a:cs typeface="Times New Roman" pitchFamily="18" charset="0"/>
              </a:rPr>
              <a:t>Ка́дмий</a:t>
            </a:r>
            <a:r>
              <a:rPr lang="ru-RU" sz="1800" dirty="0">
                <a:latin typeface="Times New Roman" pitchFamily="18" charset="0"/>
                <a:cs typeface="Times New Roman" pitchFamily="18" charset="0"/>
              </a:rPr>
              <a:t> — элемент двенадцатой группы (в устаревшей классификации — побочной подгруппы второй группы), пятого периода периодической системы химических </a:t>
            </a:r>
            <a:r>
              <a:rPr lang="ru-RU" sz="1800" dirty="0" smtClean="0">
                <a:latin typeface="Times New Roman" pitchFamily="18" charset="0"/>
                <a:cs typeface="Times New Roman" pitchFamily="18" charset="0"/>
              </a:rPr>
              <a:t>элементов Д</a:t>
            </a:r>
            <a:r>
              <a:rPr lang="ru-RU" sz="1800" dirty="0">
                <a:latin typeface="Times New Roman" pitchFamily="18" charset="0"/>
                <a:cs typeface="Times New Roman" pitchFamily="18" charset="0"/>
              </a:rPr>
              <a:t>. И. Менделеева, с атомным номером 48. Обозначается символом </a:t>
            </a:r>
            <a:r>
              <a:rPr lang="ru-RU" sz="1800" b="1" dirty="0" err="1">
                <a:latin typeface="Times New Roman" pitchFamily="18" charset="0"/>
                <a:cs typeface="Times New Roman" pitchFamily="18" charset="0"/>
              </a:rPr>
              <a:t>Cd</a:t>
            </a:r>
            <a:r>
              <a:rPr lang="ru-RU" sz="1800" dirty="0">
                <a:latin typeface="Times New Roman" pitchFamily="18" charset="0"/>
                <a:cs typeface="Times New Roman" pitchFamily="18" charset="0"/>
              </a:rPr>
              <a:t> (лат. </a:t>
            </a:r>
            <a:r>
              <a:rPr lang="ru-RU" sz="1800" i="1" dirty="0" err="1">
                <a:latin typeface="Times New Roman" pitchFamily="18" charset="0"/>
                <a:cs typeface="Times New Roman" pitchFamily="18" charset="0"/>
              </a:rPr>
              <a:t>Cadmium</a:t>
            </a:r>
            <a:r>
              <a:rPr lang="ru-RU" sz="1800" dirty="0" smtClean="0">
                <a:latin typeface="Times New Roman" pitchFamily="18" charset="0"/>
                <a:cs typeface="Times New Roman" pitchFamily="18" charset="0"/>
              </a:rPr>
              <a:t>). Простое </a:t>
            </a:r>
            <a:r>
              <a:rPr lang="ru-RU" sz="1800" dirty="0">
                <a:latin typeface="Times New Roman" pitchFamily="18" charset="0"/>
                <a:cs typeface="Times New Roman" pitchFamily="18" charset="0"/>
              </a:rPr>
              <a:t>вещество кадмий </a:t>
            </a:r>
            <a:r>
              <a:rPr lang="ru-RU" sz="1800" dirty="0" smtClean="0">
                <a:latin typeface="Times New Roman" pitchFamily="18" charset="0"/>
                <a:cs typeface="Times New Roman" pitchFamily="18" charset="0"/>
              </a:rPr>
              <a:t>при</a:t>
            </a:r>
            <a:r>
              <a:rPr lang="ru-RU" sz="1800" dirty="0">
                <a:latin typeface="Times New Roman" pitchFamily="18" charset="0"/>
                <a:cs typeface="Times New Roman" pitchFamily="18" charset="0"/>
              </a:rPr>
              <a:t> нормальных условиях </a:t>
            </a:r>
            <a:r>
              <a:rPr lang="ru-RU" sz="1800" dirty="0" smtClean="0">
                <a:latin typeface="Times New Roman" pitchFamily="18" charset="0"/>
                <a:cs typeface="Times New Roman" pitchFamily="18" charset="0"/>
              </a:rPr>
              <a:t>мягкий, ковкий, тягучий</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переходный</a:t>
            </a:r>
            <a:r>
              <a:rPr lang="ru-RU" sz="1800" dirty="0">
                <a:latin typeface="Times New Roman" pitchFamily="18" charset="0"/>
                <a:cs typeface="Times New Roman" pitchFamily="18" charset="0"/>
              </a:rPr>
              <a:t> металл серебристо-белого цвета. Устойчив в сухом воздухе, во влажном на его поверхности образуется плёнка оксида, препятствующая </a:t>
            </a:r>
            <a:r>
              <a:rPr lang="ru-RU" sz="1800" dirty="0" smtClean="0">
                <a:latin typeface="Times New Roman" pitchFamily="18" charset="0"/>
                <a:cs typeface="Times New Roman" pitchFamily="18" charset="0"/>
              </a:rPr>
              <a:t>дальнейшему окислению</a:t>
            </a:r>
            <a:r>
              <a:rPr lang="ru-RU" sz="1800" dirty="0">
                <a:latin typeface="Times New Roman" pitchFamily="18" charset="0"/>
                <a:cs typeface="Times New Roman" pitchFamily="18" charset="0"/>
              </a:rPr>
              <a:t> металла</a:t>
            </a:r>
            <a:r>
              <a:rPr lang="ru-RU" sz="1800" dirty="0" smtClean="0">
                <a:latin typeface="Times New Roman" pitchFamily="18" charset="0"/>
                <a:cs typeface="Times New Roman" pitchFamily="18" charset="0"/>
              </a:rPr>
              <a:t>.</a:t>
            </a:r>
          </a:p>
          <a:p>
            <a:pPr marL="0" indent="457200" algn="just">
              <a:buNone/>
            </a:pPr>
            <a:r>
              <a:rPr lang="ru-RU" sz="1800" dirty="0">
                <a:latin typeface="Times New Roman" pitchFamily="18" charset="0"/>
                <a:cs typeface="Times New Roman" pitchFamily="18" charset="0"/>
              </a:rPr>
              <a:t>Соединения кадмия ядовиты. Особенно опасным случаем является вдыхание паров его оксида (</a:t>
            </a:r>
            <a:r>
              <a:rPr lang="ru-RU" sz="1800" dirty="0" err="1">
                <a:latin typeface="Times New Roman" pitchFamily="18" charset="0"/>
                <a:cs typeface="Times New Roman" pitchFamily="18" charset="0"/>
              </a:rPr>
              <a:t>CdO</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Вдыхание в течение 1 минуты воздуха с содержанием 2,5 г/м</a:t>
            </a:r>
            <a:r>
              <a:rPr lang="ru-RU" sz="1800" baseline="30000" dirty="0">
                <a:latin typeface="Times New Roman" pitchFamily="18" charset="0"/>
                <a:cs typeface="Times New Roman" pitchFamily="18" charset="0"/>
              </a:rPr>
              <a:t>3</a:t>
            </a:r>
            <a:r>
              <a:rPr lang="ru-RU" sz="1800" dirty="0">
                <a:latin typeface="Times New Roman" pitchFamily="18" charset="0"/>
                <a:cs typeface="Times New Roman" pitchFamily="18" charset="0"/>
              </a:rPr>
              <a:t> окиси кадмия, или 30 секунд при концентрации 5 г/м</a:t>
            </a:r>
            <a:r>
              <a:rPr lang="ru-RU" sz="1800" baseline="30000" dirty="0">
                <a:latin typeface="Times New Roman" pitchFamily="18" charset="0"/>
                <a:cs typeface="Times New Roman" pitchFamily="18" charset="0"/>
              </a:rPr>
              <a:t>3</a:t>
            </a:r>
            <a:r>
              <a:rPr lang="ru-RU" sz="1800" dirty="0">
                <a:latin typeface="Times New Roman" pitchFamily="18" charset="0"/>
                <a:cs typeface="Times New Roman" pitchFamily="18" charset="0"/>
              </a:rPr>
              <a:t> является </a:t>
            </a:r>
            <a:r>
              <a:rPr lang="ru-RU" sz="1800" dirty="0" smtClean="0">
                <a:latin typeface="Times New Roman" pitchFamily="18" charset="0"/>
                <a:cs typeface="Times New Roman" pitchFamily="18" charset="0"/>
              </a:rPr>
              <a:t>смертельным. Кадмий </a:t>
            </a:r>
            <a:r>
              <a:rPr lang="ru-RU" sz="1800" dirty="0">
                <a:latin typeface="Times New Roman" pitchFamily="18" charset="0"/>
                <a:cs typeface="Times New Roman" pitchFamily="18" charset="0"/>
              </a:rPr>
              <a:t>является </a:t>
            </a:r>
            <a:r>
              <a:rPr lang="ru-RU" sz="1800" dirty="0" smtClean="0">
                <a:latin typeface="Times New Roman" pitchFamily="18" charset="0"/>
                <a:cs typeface="Times New Roman" pitchFamily="18" charset="0"/>
              </a:rPr>
              <a:t>канцерогеном.</a:t>
            </a:r>
            <a:endParaRPr lang="ru-RU" sz="1800" dirty="0">
              <a:latin typeface="Times New Roman" pitchFamily="18" charset="0"/>
              <a:cs typeface="Times New Roman" pitchFamily="18" charset="0"/>
            </a:endParaRPr>
          </a:p>
          <a:p>
            <a:pPr marL="0" indent="457200" algn="just">
              <a:buNone/>
            </a:pPr>
            <a:r>
              <a:rPr lang="ru-RU" sz="1800" dirty="0" smtClean="0">
                <a:latin typeface="Times New Roman" pitchFamily="18" charset="0"/>
                <a:cs typeface="Times New Roman" pitchFamily="18" charset="0"/>
              </a:rPr>
              <a:t>Пары кадмия</a:t>
            </a:r>
            <a:r>
              <a:rPr lang="ru-RU" sz="1800" dirty="0">
                <a:latin typeface="Times New Roman" pitchFamily="18" charset="0"/>
                <a:cs typeface="Times New Roman" pitchFamily="18" charset="0"/>
              </a:rPr>
              <a:t>, все его соединения токсичны, что связано, в частности, с его способностью связывать серосодержащие ферменты и </a:t>
            </a:r>
            <a:r>
              <a:rPr lang="ru-RU" sz="1800" dirty="0" smtClean="0">
                <a:latin typeface="Times New Roman" pitchFamily="18" charset="0"/>
                <a:cs typeface="Times New Roman" pitchFamily="18" charset="0"/>
              </a:rPr>
              <a:t>аминокислоты</a:t>
            </a:r>
            <a:r>
              <a:rPr lang="ru-RU" sz="1800" dirty="0">
                <a:latin typeface="Times New Roman" pitchFamily="18" charset="0"/>
                <a:cs typeface="Times New Roman" pitchFamily="18" charset="0"/>
              </a:rPr>
              <a:t>.</a:t>
            </a:r>
          </a:p>
        </p:txBody>
      </p:sp>
      <p:pic>
        <p:nvPicPr>
          <p:cNvPr id="4098" name="Picture 2" descr="http://www.oldwarrior.ru/forum/uploads/monthly_04_2013/post-2685-0-87390000-1366717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05" y="4077072"/>
            <a:ext cx="3325779" cy="2494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4100" name="Picture 4" descr="http://www.100md.com/Images/2013/06/01/8196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234" y="4077072"/>
            <a:ext cx="3741501" cy="2494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292558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19" y="44624"/>
            <a:ext cx="8712969" cy="3528392"/>
          </a:xfrm>
        </p:spPr>
        <p:txBody>
          <a:bodyPr>
            <a:noAutofit/>
          </a:bodyPr>
          <a:lstStyle/>
          <a:p>
            <a:pPr marL="0" indent="0">
              <a:buNone/>
            </a:pPr>
            <a:r>
              <a:rPr lang="ru-RU" sz="1800" b="1" dirty="0" err="1">
                <a:latin typeface="Times New Roman" pitchFamily="18" charset="0"/>
                <a:cs typeface="Times New Roman" pitchFamily="18" charset="0"/>
              </a:rPr>
              <a:t>Б</a:t>
            </a:r>
            <a:r>
              <a:rPr lang="ru-RU" sz="1800" b="1" dirty="0" err="1" smtClean="0">
                <a:latin typeface="Times New Roman" pitchFamily="18" charset="0"/>
                <a:cs typeface="Times New Roman" pitchFamily="18" charset="0"/>
              </a:rPr>
              <a:t>ензопире́н</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a:t>
            </a:r>
            <a:r>
              <a:rPr lang="ru-RU" sz="1800" dirty="0">
                <a:latin typeface="Times New Roman" pitchFamily="18" charset="0"/>
                <a:cs typeface="Times New Roman" pitchFamily="18" charset="0"/>
              </a:rPr>
              <a:t> химическое соединение, представитель семейства полициклических углеводородов, вещество первого класса </a:t>
            </a:r>
            <a:r>
              <a:rPr lang="ru-RU" sz="1800" dirty="0" smtClean="0">
                <a:latin typeface="Times New Roman" pitchFamily="18" charset="0"/>
                <a:cs typeface="Times New Roman" pitchFamily="18" charset="0"/>
              </a:rPr>
              <a:t>опасности. Образуется </a:t>
            </a:r>
            <a:r>
              <a:rPr lang="ru-RU" sz="1800" dirty="0">
                <a:latin typeface="Times New Roman" pitchFamily="18" charset="0"/>
                <a:cs typeface="Times New Roman" pitchFamily="18" charset="0"/>
              </a:rPr>
              <a:t>при сгорании углеводородного жидкого, твёрдого и газообразного топлива </a:t>
            </a:r>
            <a:r>
              <a:rPr lang="ru-RU" sz="1800" dirty="0" smtClean="0">
                <a:latin typeface="Times New Roman" pitchFamily="18" charset="0"/>
                <a:cs typeface="Times New Roman" pitchFamily="18" charset="0"/>
              </a:rPr>
              <a:t>(</a:t>
            </a:r>
            <a:r>
              <a:rPr lang="ru-RU" sz="1800" dirty="0">
                <a:latin typeface="Times New Roman" pitchFamily="18" charset="0"/>
                <a:cs typeface="Times New Roman" pitchFamily="18" charset="0"/>
              </a:rPr>
              <a:t>в меньшей степени при сгорании газообразного</a:t>
            </a:r>
            <a:r>
              <a:rPr lang="ru-RU" sz="1800" dirty="0" smtClean="0">
                <a:latin typeface="Times New Roman" pitchFamily="18" charset="0"/>
                <a:cs typeface="Times New Roman" pitchFamily="18" charset="0"/>
              </a:rPr>
              <a:t>).</a:t>
            </a:r>
          </a:p>
          <a:p>
            <a:pPr marL="0" indent="0">
              <a:buNone/>
            </a:pPr>
            <a:r>
              <a:rPr lang="ru-RU" sz="1800" dirty="0" smtClean="0">
                <a:latin typeface="Times New Roman" pitchFamily="18" charset="0"/>
                <a:cs typeface="Times New Roman" pitchFamily="18" charset="0"/>
              </a:rPr>
              <a:t>Бензопирен </a:t>
            </a:r>
            <a:r>
              <a:rPr lang="ru-RU" sz="1800" dirty="0">
                <a:latin typeface="Times New Roman" pitchFamily="18" charset="0"/>
                <a:cs typeface="Times New Roman" pitchFamily="18" charset="0"/>
              </a:rPr>
              <a:t>может вызывать </a:t>
            </a:r>
            <a:r>
              <a:rPr lang="ru-RU" sz="1800" b="1" dirty="0">
                <a:latin typeface="Times New Roman" pitchFamily="18" charset="0"/>
                <a:cs typeface="Times New Roman" pitchFamily="18" charset="0"/>
              </a:rPr>
              <a:t>злокачественные </a:t>
            </a:r>
            <a:r>
              <a:rPr lang="ru-RU" sz="1800" b="1" dirty="0" smtClean="0">
                <a:latin typeface="Times New Roman" pitchFamily="18" charset="0"/>
                <a:cs typeface="Times New Roman" pitchFamily="18" charset="0"/>
              </a:rPr>
              <a:t>опухоли</a:t>
            </a:r>
            <a:r>
              <a:rPr lang="ru-RU" sz="1800" dirty="0" smtClean="0">
                <a:latin typeface="Times New Roman" pitchFamily="18" charset="0"/>
                <a:cs typeface="Times New Roman" pitchFamily="18" charset="0"/>
              </a:rPr>
              <a:t>. Ещё </a:t>
            </a:r>
            <a:r>
              <a:rPr lang="ru-RU" sz="1800" dirty="0">
                <a:latin typeface="Times New Roman" pitchFamily="18" charset="0"/>
                <a:cs typeface="Times New Roman" pitchFamily="18" charset="0"/>
              </a:rPr>
              <a:t>одним опасным свойством бензопирена является </a:t>
            </a:r>
            <a:r>
              <a:rPr lang="ru-RU" sz="1800" b="1" dirty="0">
                <a:latin typeface="Times New Roman" pitchFamily="18" charset="0"/>
                <a:cs typeface="Times New Roman" pitchFamily="18" charset="0"/>
              </a:rPr>
              <a:t>мутагенное действие</a:t>
            </a:r>
            <a:r>
              <a:rPr lang="ru-RU" sz="1800" dirty="0">
                <a:latin typeface="Times New Roman" pitchFamily="18" charset="0"/>
                <a:cs typeface="Times New Roman" pitchFamily="18" charset="0"/>
              </a:rPr>
              <a:t> - при постоянном употреблении данного </a:t>
            </a:r>
            <a:r>
              <a:rPr lang="ru-RU" sz="1800" dirty="0" smtClean="0">
                <a:latin typeface="Times New Roman" pitchFamily="18" charset="0"/>
                <a:cs typeface="Times New Roman" pitchFamily="18" charset="0"/>
              </a:rPr>
              <a:t>химического </a:t>
            </a:r>
            <a:r>
              <a:rPr lang="ru-RU" sz="1800" dirty="0">
                <a:latin typeface="Times New Roman" pitchFamily="18" charset="0"/>
                <a:cs typeface="Times New Roman" pitchFamily="18" charset="0"/>
              </a:rPr>
              <a:t>вещества у человека, принимающего его, в 90% случаях из ста могут родиться дети с физическими </a:t>
            </a:r>
            <a:r>
              <a:rPr lang="ru-RU" sz="1800" dirty="0" smtClean="0">
                <a:latin typeface="Times New Roman" pitchFamily="18" charset="0"/>
                <a:cs typeface="Times New Roman" pitchFamily="18" charset="0"/>
              </a:rPr>
              <a:t>отклонениями.</a:t>
            </a:r>
          </a:p>
          <a:p>
            <a:pPr marL="0" indent="0">
              <a:buNone/>
            </a:pPr>
            <a:r>
              <a:rPr lang="ru-RU" sz="1800" dirty="0">
                <a:latin typeface="Times New Roman" pitchFamily="18" charset="0"/>
                <a:cs typeface="Times New Roman" pitchFamily="18" charset="0"/>
              </a:rPr>
              <a:t>Всемирная организация здравоохранения рекомендует поступление </a:t>
            </a:r>
            <a:r>
              <a:rPr lang="ru-RU" sz="1800" dirty="0" smtClean="0">
                <a:latin typeface="Times New Roman" pitchFamily="18" charset="0"/>
                <a:cs typeface="Times New Roman" pitchFamily="18" charset="0"/>
              </a:rPr>
              <a:t>бензопирена </a:t>
            </a:r>
            <a:r>
              <a:rPr lang="ru-RU" sz="1800" dirty="0">
                <a:latin typeface="Times New Roman" pitchFamily="18" charset="0"/>
                <a:cs typeface="Times New Roman" pitchFamily="18" charset="0"/>
              </a:rPr>
              <a:t>с пищей на уровне не более 0,36 мкг в день, при среднем уровне в 0,05 мкг в </a:t>
            </a:r>
            <a:r>
              <a:rPr lang="ru-RU" sz="1800" dirty="0" smtClean="0">
                <a:latin typeface="Times New Roman" pitchFamily="18" charset="0"/>
                <a:cs typeface="Times New Roman" pitchFamily="18" charset="0"/>
              </a:rPr>
              <a:t>день. Каждая </a:t>
            </a:r>
            <a:r>
              <a:rPr lang="ru-RU" sz="1800" b="1" dirty="0">
                <a:latin typeface="Times New Roman" pitchFamily="18" charset="0"/>
                <a:cs typeface="Times New Roman" pitchFamily="18" charset="0"/>
              </a:rPr>
              <a:t>сигарета</a:t>
            </a:r>
            <a:r>
              <a:rPr lang="ru-RU" sz="1800" dirty="0">
                <a:latin typeface="Times New Roman" pitchFamily="18" charset="0"/>
                <a:cs typeface="Times New Roman" pitchFamily="18" charset="0"/>
              </a:rPr>
              <a:t> является источником примерно </a:t>
            </a:r>
            <a:r>
              <a:rPr lang="ru-RU" sz="1800" b="1" dirty="0">
                <a:latin typeface="Times New Roman" pitchFamily="18" charset="0"/>
                <a:cs typeface="Times New Roman" pitchFamily="18" charset="0"/>
              </a:rPr>
              <a:t>52-95 нанограмм </a:t>
            </a:r>
            <a:r>
              <a:rPr lang="ru-RU" sz="1800" dirty="0">
                <a:latin typeface="Times New Roman" pitchFamily="18" charset="0"/>
                <a:cs typeface="Times New Roman" pitchFamily="18" charset="0"/>
              </a:rPr>
              <a:t>(0,05-0,09 мкг) </a:t>
            </a:r>
            <a:r>
              <a:rPr lang="ru-RU" sz="1800" dirty="0" smtClean="0">
                <a:latin typeface="Times New Roman" pitchFamily="18" charset="0"/>
                <a:cs typeface="Times New Roman" pitchFamily="18" charset="0"/>
              </a:rPr>
              <a:t>бензопирена.</a:t>
            </a:r>
            <a:endParaRPr lang="ru-RU" sz="1800" b="0" i="0" dirty="0">
              <a:effectLst/>
              <a:latin typeface="Times New Roman" pitchFamily="18" charset="0"/>
              <a:cs typeface="Times New Roman" pitchFamily="18" charset="0"/>
            </a:endParaRPr>
          </a:p>
        </p:txBody>
      </p:sp>
      <p:pic>
        <p:nvPicPr>
          <p:cNvPr id="5122" name="Picture 2" descr="Файл:Бензпире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29000"/>
            <a:ext cx="2304256" cy="3282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6" descr="C:\Documents and Settings\Admin\Рабочий стол\0000000\2222222\3333.png">
            <a:hlinkClick r:id="rId3" action="ppaction://hlinksldjump" tooltip="Выход"/>
          </p:cNvPr>
          <p:cNvPicPr>
            <a:picLocks noChangeAspect="1" noChangeArrowheads="1"/>
          </p:cNvPicPr>
          <p:nvPr/>
        </p:nvPicPr>
        <p:blipFill>
          <a:blip r:embed="rId4" cstate="print"/>
          <a:srcRect/>
          <a:stretch>
            <a:fillRect/>
          </a:stretch>
        </p:blipFill>
        <p:spPr bwMode="auto">
          <a:xfrm>
            <a:off x="8388424" y="6223379"/>
            <a:ext cx="692051" cy="589997"/>
          </a:xfrm>
          <a:prstGeom prst="rect">
            <a:avLst/>
          </a:prstGeom>
          <a:noFill/>
        </p:spPr>
      </p:pic>
      <p:pic>
        <p:nvPicPr>
          <p:cNvPr id="5124" name="Picture 4" descr="File:Hazard T.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015" y="3741682"/>
            <a:ext cx="2657329" cy="2657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3918862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1"/>
            <a:ext cx="8568952" cy="2448271"/>
          </a:xfrm>
        </p:spPr>
        <p:txBody>
          <a:bodyPr>
            <a:noAutofit/>
          </a:bodyPr>
          <a:lstStyle/>
          <a:p>
            <a:pPr marL="0" indent="0">
              <a:buNone/>
            </a:pPr>
            <a:r>
              <a:rPr lang="ru-RU" sz="1800" b="1" dirty="0">
                <a:latin typeface="Times New Roman" pitchFamily="18" charset="0"/>
                <a:cs typeface="Times New Roman" pitchFamily="18" charset="0"/>
              </a:rPr>
              <a:t>Аммоний </a:t>
            </a:r>
            <a:r>
              <a:rPr lang="ru-RU" sz="1800" dirty="0" smtClean="0">
                <a:latin typeface="Times New Roman" pitchFamily="18" charset="0"/>
                <a:cs typeface="Times New Roman" pitchFamily="18" charset="0"/>
              </a:rPr>
              <a:t>— бесцветное </a:t>
            </a:r>
            <a:r>
              <a:rPr lang="ru-RU" sz="1800" dirty="0">
                <a:latin typeface="Times New Roman" pitchFamily="18" charset="0"/>
                <a:cs typeface="Times New Roman" pitchFamily="18" charset="0"/>
              </a:rPr>
              <a:t>кристаллическое вещество. Хорошо растворяется в воде, легко разлагается при нагревании</a:t>
            </a:r>
            <a:r>
              <a:rPr lang="ru-RU" sz="1800" dirty="0" smtClean="0">
                <a:latin typeface="Times New Roman" pitchFamily="18" charset="0"/>
                <a:cs typeface="Times New Roman" pitchFamily="18" charset="0"/>
              </a:rPr>
              <a:t>.</a:t>
            </a:r>
          </a:p>
          <a:p>
            <a:pPr marL="0" indent="0">
              <a:buNone/>
            </a:pPr>
            <a:r>
              <a:rPr lang="ru-RU" sz="1800" b="1" dirty="0">
                <a:latin typeface="Times New Roman" pitchFamily="18" charset="0"/>
                <a:cs typeface="Times New Roman" pitchFamily="18" charset="0"/>
              </a:rPr>
              <a:t>Аммоний </a:t>
            </a:r>
            <a:r>
              <a:rPr lang="ru-RU" sz="1800" dirty="0">
                <a:latin typeface="Times New Roman" pitchFamily="18" charset="0"/>
                <a:cs typeface="Times New Roman" pitchFamily="18" charset="0"/>
              </a:rPr>
              <a:t>(катион) — положительно заряженный </a:t>
            </a:r>
            <a:r>
              <a:rPr lang="ru-RU" sz="1800" dirty="0" err="1">
                <a:latin typeface="Times New Roman" pitchFamily="18" charset="0"/>
                <a:cs typeface="Times New Roman" pitchFamily="18" charset="0"/>
              </a:rPr>
              <a:t>полиатомный</a:t>
            </a:r>
            <a:r>
              <a:rPr lang="ru-RU" sz="1800" dirty="0">
                <a:latin typeface="Times New Roman" pitchFamily="18" charset="0"/>
                <a:cs typeface="Times New Roman" pitchFamily="18" charset="0"/>
              </a:rPr>
              <a:t> ион с химической формулой NH</a:t>
            </a:r>
            <a:r>
              <a:rPr lang="ru-RU" sz="1800" baseline="-25000" dirty="0">
                <a:latin typeface="Times New Roman" pitchFamily="18" charset="0"/>
                <a:cs typeface="Times New Roman" pitchFamily="18" charset="0"/>
              </a:rPr>
              <a:t>4</a:t>
            </a:r>
            <a:r>
              <a:rPr lang="ru-RU" sz="1800" baseline="30000" dirty="0">
                <a:latin typeface="Times New Roman" pitchFamily="18" charset="0"/>
                <a:cs typeface="Times New Roman" pitchFamily="18" charset="0"/>
              </a:rPr>
              <a:t>+</a:t>
            </a:r>
            <a:r>
              <a:rPr lang="ru-RU" sz="1800" dirty="0">
                <a:latin typeface="Times New Roman" pitchFamily="18" charset="0"/>
                <a:cs typeface="Times New Roman" pitchFamily="18" charset="0"/>
              </a:rPr>
              <a:t>. Аммоний (катион) с </a:t>
            </a:r>
            <a:r>
              <a:rPr lang="ru-RU" sz="1800" dirty="0" err="1">
                <a:latin typeface="Times New Roman" pitchFamily="18" charset="0"/>
                <a:cs typeface="Times New Roman" pitchFamily="18" charset="0"/>
              </a:rPr>
              <a:t>противоионом</a:t>
            </a:r>
            <a:r>
              <a:rPr lang="ru-RU" sz="1800" dirty="0">
                <a:latin typeface="Times New Roman" pitchFamily="18" charset="0"/>
                <a:cs typeface="Times New Roman" pitchFamily="18" charset="0"/>
              </a:rPr>
              <a:t> образуют соли аммония, аммониевые соединения, последние входят в большой класс </a:t>
            </a:r>
            <a:r>
              <a:rPr lang="ru-RU" sz="1800" dirty="0" err="1">
                <a:latin typeface="Times New Roman" pitchFamily="18" charset="0"/>
                <a:cs typeface="Times New Roman" pitchFamily="18" charset="0"/>
              </a:rPr>
              <a:t>ониевых</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соединений. </a:t>
            </a:r>
            <a:r>
              <a:rPr lang="ru-RU" sz="1800" dirty="0">
                <a:latin typeface="Times New Roman" pitchFamily="18" charset="0"/>
                <a:cs typeface="Times New Roman" pitchFamily="18" charset="0"/>
              </a:rPr>
              <a:t>Ион аммония </a:t>
            </a:r>
            <a:r>
              <a:rPr lang="ru-RU" sz="1800" dirty="0">
                <a:latin typeface="Times New Roman" pitchFamily="18" charset="0"/>
                <a:cs typeface="Times New Roman" pitchFamily="18" charset="0"/>
                <a:hlinkClick r:id="rId2" tooltip="Азот"/>
              </a:rPr>
              <a:t>N</a:t>
            </a:r>
            <a:r>
              <a:rPr lang="ru-RU" sz="1800" dirty="0">
                <a:latin typeface="Times New Roman" pitchFamily="18" charset="0"/>
                <a:cs typeface="Times New Roman" pitchFamily="18" charset="0"/>
              </a:rPr>
              <a:t>H</a:t>
            </a:r>
            <a:r>
              <a:rPr lang="ru-RU" sz="1800" baseline="-25000" dirty="0">
                <a:latin typeface="Times New Roman" pitchFamily="18" charset="0"/>
                <a:cs typeface="Times New Roman" pitchFamily="18" charset="0"/>
              </a:rPr>
              <a:t>4</a:t>
            </a:r>
            <a:r>
              <a:rPr lang="ru-RU" sz="1800" baseline="30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является </a:t>
            </a:r>
            <a:r>
              <a:rPr lang="ru-RU" sz="1800" dirty="0">
                <a:latin typeface="Times New Roman" pitchFamily="18" charset="0"/>
                <a:cs typeface="Times New Roman" pitchFamily="18" charset="0"/>
              </a:rPr>
              <a:t>правильным тетраэдром с азотом в центре и атомами водорода в вершинах тетраэдра. Размер иона — 1,43 </a:t>
            </a:r>
            <a:r>
              <a:rPr lang="ru-RU" sz="1800" dirty="0" smtClean="0">
                <a:latin typeface="Times New Roman" pitchFamily="18" charset="0"/>
                <a:cs typeface="Times New Roman" pitchFamily="18" charset="0"/>
              </a:rPr>
              <a:t>Å.</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Существует </a:t>
            </a:r>
            <a:r>
              <a:rPr lang="ru-RU" sz="1800" dirty="0">
                <a:latin typeface="Times New Roman" pitchFamily="18" charset="0"/>
                <a:cs typeface="Times New Roman" pitchFamily="18" charset="0"/>
              </a:rPr>
              <a:t>также короткоживущий свободный радикал аммония с формулой </a:t>
            </a:r>
            <a:r>
              <a:rPr lang="ru-RU" sz="1800" dirty="0" smtClean="0">
                <a:latin typeface="Times New Roman" pitchFamily="18" charset="0"/>
                <a:cs typeface="Times New Roman" pitchFamily="18" charset="0"/>
              </a:rPr>
              <a:t>NH</a:t>
            </a:r>
            <a:r>
              <a:rPr lang="ru-RU" sz="1800" baseline="-25000" dirty="0" smtClean="0">
                <a:latin typeface="Times New Roman" pitchFamily="18" charset="0"/>
                <a:cs typeface="Times New Roman" pitchFamily="18" charset="0"/>
              </a:rPr>
              <a:t>4</a:t>
            </a:r>
            <a:r>
              <a:rPr lang="ru-RU" sz="1800" dirty="0" smtClean="0">
                <a:latin typeface="Times New Roman" pitchFamily="18" charset="0"/>
                <a:cs typeface="Times New Roman" pitchFamily="18" charset="0"/>
              </a:rPr>
              <a:t>.</a:t>
            </a:r>
          </a:p>
        </p:txBody>
      </p:sp>
      <p:pic>
        <p:nvPicPr>
          <p:cNvPr id="6146" name="Picture 2" descr="http://drugline.org/img/drug/1550_1553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73029"/>
            <a:ext cx="3597400" cy="2700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48" name="Picture 4" descr="File:Ammonium-3D-ba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996952"/>
            <a:ext cx="2914650" cy="2852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5824116"/>
            <a:ext cx="2914650" cy="369332"/>
          </a:xfrm>
          <a:prstGeom prst="rect">
            <a:avLst/>
          </a:prstGeom>
          <a:noFill/>
        </p:spPr>
        <p:txBody>
          <a:bodyPr wrap="square" rtlCol="0">
            <a:spAutoFit/>
          </a:bodyPr>
          <a:lstStyle/>
          <a:p>
            <a:pPr algn="ctr"/>
            <a:r>
              <a:rPr lang="ru-RU" b="1" dirty="0">
                <a:latin typeface="Times New Roman" pitchFamily="18" charset="0"/>
                <a:cs typeface="Times New Roman" pitchFamily="18" charset="0"/>
              </a:rPr>
              <a:t>Модель катиона аммония</a:t>
            </a:r>
          </a:p>
        </p:txBody>
      </p:sp>
      <p:pic>
        <p:nvPicPr>
          <p:cNvPr id="7" name="Picture 6" descr="C:\Documents and Settings\Admin\Рабочий стол\0000000\2222222\3333.png">
            <a:hlinkClick r:id="rId5" action="ppaction://hlinksldjump" tooltip="Выход"/>
          </p:cNvPr>
          <p:cNvPicPr>
            <a:picLocks noChangeAspect="1" noChangeArrowheads="1"/>
          </p:cNvPicPr>
          <p:nvPr/>
        </p:nvPicPr>
        <p:blipFill>
          <a:blip r:embed="rId6" cstate="print"/>
          <a:srcRect/>
          <a:stretch>
            <a:fillRect/>
          </a:stretch>
        </p:blipFill>
        <p:spPr bwMode="auto">
          <a:xfrm>
            <a:off x="8388424" y="6223379"/>
            <a:ext cx="692051" cy="589997"/>
          </a:xfrm>
          <a:prstGeom prst="rect">
            <a:avLst/>
          </a:prstGeom>
          <a:noFill/>
        </p:spPr>
      </p:pic>
      <p:pic>
        <p:nvPicPr>
          <p:cNvPr id="10" name="Picture 2" descr="E:\Курение-смерть\Ааа8щ8гздгндж.png">
            <a:hlinkClick r:id="rId7" action="ppaction://hlinksldjump" tooltip="Меню"/>
          </p:cNvPr>
          <p:cNvPicPr>
            <a:picLocks noChangeAspect="1" noChangeArrowheads="1"/>
          </p:cNvPicPr>
          <p:nvPr/>
        </p:nvPicPr>
        <p:blipFill>
          <a:blip r:embed="rId8"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1951779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9181"/>
            <a:ext cx="8568952" cy="2869779"/>
          </a:xfrm>
        </p:spPr>
        <p:txBody>
          <a:bodyPr>
            <a:normAutofit/>
          </a:bodyPr>
          <a:lstStyle/>
          <a:p>
            <a:pPr marL="0" indent="0" algn="just">
              <a:buNone/>
            </a:pPr>
            <a:r>
              <a:rPr lang="ru-RU" sz="1800" b="1" dirty="0">
                <a:latin typeface="Times New Roman" pitchFamily="18" charset="0"/>
                <a:cs typeface="Times New Roman" pitchFamily="18" charset="0"/>
              </a:rPr>
              <a:t>О</a:t>
            </a:r>
            <a:r>
              <a:rPr lang="ru-RU" sz="1800" b="1" dirty="0" smtClean="0">
                <a:latin typeface="Times New Roman" pitchFamily="18" charset="0"/>
                <a:cs typeface="Times New Roman" pitchFamily="18" charset="0"/>
              </a:rPr>
              <a:t>ксид </a:t>
            </a:r>
            <a:r>
              <a:rPr lang="ru-RU" sz="1800" b="1" dirty="0">
                <a:latin typeface="Times New Roman" pitchFamily="18" charset="0"/>
                <a:cs typeface="Times New Roman" pitchFamily="18" charset="0"/>
              </a:rPr>
              <a:t>углерода</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(угарный газ) — бесцветный </a:t>
            </a:r>
            <a:r>
              <a:rPr lang="ru-RU" sz="1800" dirty="0">
                <a:latin typeface="Times New Roman" pitchFamily="18" charset="0"/>
                <a:cs typeface="Times New Roman" pitchFamily="18" charset="0"/>
              </a:rPr>
              <a:t>газ, </a:t>
            </a:r>
            <a:r>
              <a:rPr lang="ru-RU" sz="1800" dirty="0" smtClean="0">
                <a:latin typeface="Times New Roman" pitchFamily="18" charset="0"/>
                <a:cs typeface="Times New Roman" pitchFamily="18" charset="0"/>
              </a:rPr>
              <a:t>содержащийся </a:t>
            </a:r>
            <a:r>
              <a:rPr lang="ru-RU" sz="1800" dirty="0">
                <a:latin typeface="Times New Roman" pitchFamily="18" charset="0"/>
                <a:cs typeface="Times New Roman" pitchFamily="18" charset="0"/>
              </a:rPr>
              <a:t>в очень высокой концентрации в сигаретном дыму. У него есть «умение» соединяться с гемоглобином в 200 раз выше, чем это делает кислород, и по этой причине он как бы замещает кислород. По этой причине, когда у курильщика повышенный уровень содержания оксида углерода, уменьшается способность крови переносить кислород, что далеко не положительно сказывается на всех тканях организма, т. е. мозг, мышцы, а также и сердечная мышца уже не могут действовать в свою полную силу из-за недостатка кислорода, а для того чтобы компенсировать этот недостаток поступления кислорода к телу, сердцу и лёгким приходится работать с большой нагрузкой, а это вызывает серьёзные проблемы с кровообращением</a:t>
            </a:r>
            <a:r>
              <a:rPr lang="ru-RU" sz="1800" dirty="0" smtClean="0">
                <a:latin typeface="Times New Roman" pitchFamily="18" charset="0"/>
                <a:cs typeface="Times New Roman" pitchFamily="18" charset="0"/>
              </a:rPr>
              <a:t>.</a:t>
            </a:r>
          </a:p>
        </p:txBody>
      </p:sp>
      <p:pic>
        <p:nvPicPr>
          <p:cNvPr id="4" name="Picture 6" descr="C:\Documents and Settings\Admin\Рабочий стол\0000000\2222222\3333.png">
            <a:hlinkClick r:id="rId2" action="ppaction://hlinksldjump" tooltip="Выход"/>
          </p:cNvPr>
          <p:cNvPicPr>
            <a:picLocks noChangeAspect="1" noChangeArrowheads="1"/>
          </p:cNvPicPr>
          <p:nvPr/>
        </p:nvPicPr>
        <p:blipFill>
          <a:blip r:embed="rId3" cstate="print"/>
          <a:srcRect/>
          <a:stretch>
            <a:fillRect/>
          </a:stretch>
        </p:blipFill>
        <p:spPr bwMode="auto">
          <a:xfrm>
            <a:off x="8388424" y="6223379"/>
            <a:ext cx="692051" cy="589997"/>
          </a:xfrm>
          <a:prstGeom prst="rect">
            <a:avLst/>
          </a:prstGeom>
          <a:noFill/>
        </p:spPr>
      </p:pic>
      <p:pic>
        <p:nvPicPr>
          <p:cNvPr id="7170" name="Picture 2" descr="File:Carbon-monoxide-3D-vd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532" y="3461283"/>
            <a:ext cx="2998420" cy="237259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n\Desktop\Курение-смерть\1_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301454"/>
            <a:ext cx="2483627" cy="2692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397553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6024" y="199181"/>
            <a:ext cx="8748464" cy="3301827"/>
          </a:xfrm>
        </p:spPr>
        <p:txBody>
          <a:bodyPr>
            <a:normAutofit lnSpcReduction="10000"/>
          </a:bodyPr>
          <a:lstStyle/>
          <a:p>
            <a:pPr marL="0" indent="0" algn="just">
              <a:lnSpc>
                <a:spcPct val="115000"/>
              </a:lnSpc>
              <a:spcAft>
                <a:spcPts val="1000"/>
              </a:spcAft>
              <a:buNone/>
            </a:pPr>
            <a:r>
              <a:rPr lang="ru-RU" sz="1800" b="1" dirty="0">
                <a:latin typeface="Times New Roman" pitchFamily="18" charset="0"/>
                <a:ea typeface="Calibri"/>
                <a:cs typeface="Times New Roman" pitchFamily="18" charset="0"/>
              </a:rPr>
              <a:t>Смола</a:t>
            </a:r>
            <a:r>
              <a:rPr lang="ru-RU" sz="1800" dirty="0">
                <a:latin typeface="Times New Roman" pitchFamily="18" charset="0"/>
                <a:ea typeface="Calibri"/>
                <a:cs typeface="Times New Roman" pitchFamily="18" charset="0"/>
              </a:rPr>
              <a:t> </a:t>
            </a:r>
            <a:r>
              <a:rPr lang="ru-RU" sz="1800" dirty="0">
                <a:latin typeface="Times New Roman" pitchFamily="18" charset="0"/>
                <a:cs typeface="Times New Roman" pitchFamily="18" charset="0"/>
              </a:rPr>
              <a:t>—</a:t>
            </a:r>
            <a:r>
              <a:rPr lang="ru-RU" sz="1800" dirty="0" smtClean="0">
                <a:latin typeface="Times New Roman" pitchFamily="18" charset="0"/>
                <a:ea typeface="Calibri"/>
                <a:cs typeface="Times New Roman" pitchFamily="18" charset="0"/>
              </a:rPr>
              <a:t> одно из </a:t>
            </a:r>
            <a:r>
              <a:rPr lang="ru-RU" sz="1800" dirty="0">
                <a:latin typeface="Times New Roman" pitchFamily="18" charset="0"/>
                <a:ea typeface="Calibri"/>
                <a:cs typeface="Times New Roman" pitchFamily="18" charset="0"/>
              </a:rPr>
              <a:t>наиболее опасных химических веществ, которые содержатся в сигарете. Сигаретная зависимость у людей возникает из-за воздействия никотина на мозг курильщика, а умирают люди от воздействия смолы на организм в целом. При затяжке сигаретный дым попадает в рот в виде концентрированного аэрозоля, а тот в свою очередь приносит с собой миллионы частичек на кубический сантиметр. При охлаждении дым конденсируется и превращается именно в смолу, которая в свою очередь оставляет вредоносный осадок в дыхательных путях курильщика. Как известно, смола - это вещество, которое вызывает рак и другие заболевания лёгких. Смола влияет на очистительные процессы в лёгких, как бы их парализует, и тем самым повреждает альвеолярные мешочки, а также понижает эффективность иммунной системы</a:t>
            </a:r>
            <a:r>
              <a:rPr lang="ru-RU" sz="1800" dirty="0" smtClean="0">
                <a:latin typeface="Times New Roman" pitchFamily="18" charset="0"/>
                <a:ea typeface="Calibri"/>
                <a:cs typeface="Times New Roman" pitchFamily="18" charset="0"/>
              </a:rPr>
              <a:t>.</a:t>
            </a:r>
            <a:endParaRPr lang="ru-RU" sz="1800" dirty="0">
              <a:latin typeface="Times New Roman" pitchFamily="18" charset="0"/>
              <a:ea typeface="Calibri"/>
              <a:cs typeface="Times New Roman" pitchFamily="18" charset="0"/>
            </a:endParaRPr>
          </a:p>
        </p:txBody>
      </p:sp>
      <p:pic>
        <p:nvPicPr>
          <p:cNvPr id="8194" name="Picture 2" descr="C:\Users\Den\Desktop\Курение-смерть\91717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450607"/>
            <a:ext cx="3684587" cy="2766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195" name="Picture 3" descr="C:\Users\Den\Desktop\Курение-смерть\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803" y="3429000"/>
            <a:ext cx="3717173" cy="2787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6" descr="C:\Documents and Settings\Admin\Рабочий стол\0000000\2222222\3333.png">
            <a:hlinkClick r:id="rId4" action="ppaction://hlinksldjump" tooltip="Выход"/>
          </p:cNvPr>
          <p:cNvPicPr>
            <a:picLocks noChangeAspect="1" noChangeArrowheads="1"/>
          </p:cNvPicPr>
          <p:nvPr/>
        </p:nvPicPr>
        <p:blipFill>
          <a:blip r:embed="rId5" cstate="print"/>
          <a:srcRect/>
          <a:stretch>
            <a:fillRect/>
          </a:stretch>
        </p:blipFill>
        <p:spPr bwMode="auto">
          <a:xfrm>
            <a:off x="8388424" y="6223379"/>
            <a:ext cx="692051" cy="589997"/>
          </a:xfrm>
          <a:prstGeom prst="rect">
            <a:avLst/>
          </a:prstGeom>
          <a:noFill/>
        </p:spPr>
      </p:pic>
      <p:pic>
        <p:nvPicPr>
          <p:cNvPr id="9" name="Picture 2" descr="E:\Курение-смерть\Ааа8щ8гздгндж.png">
            <a:hlinkClick r:id="rId6" action="ppaction://hlinksldjump" tooltip="Меню"/>
          </p:cNvPr>
          <p:cNvPicPr>
            <a:picLocks noChangeAspect="1" noChangeArrowheads="1"/>
          </p:cNvPicPr>
          <p:nvPr/>
        </p:nvPicPr>
        <p:blipFill>
          <a:blip r:embed="rId7" cstate="print"/>
          <a:srcRect/>
          <a:stretch>
            <a:fillRect/>
          </a:stretch>
        </p:blipFill>
        <p:spPr bwMode="auto">
          <a:xfrm>
            <a:off x="107504" y="6237312"/>
            <a:ext cx="864096" cy="522058"/>
          </a:xfrm>
          <a:prstGeom prst="rect">
            <a:avLst/>
          </a:prstGeom>
          <a:noFill/>
        </p:spPr>
      </p:pic>
    </p:spTree>
    <p:extLst>
      <p:ext uri="{BB962C8B-B14F-4D97-AF65-F5344CB8AC3E}">
        <p14:creationId xmlns:p14="http://schemas.microsoft.com/office/powerpoint/2010/main" val="366052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1278</Words>
  <Application>Microsoft Office PowerPoint</Application>
  <PresentationFormat>Экран (4:3)</PresentationFormat>
  <Paragraphs>102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 Мохов</dc:creator>
  <cp:lastModifiedBy>Сергей Мохов</cp:lastModifiedBy>
  <cp:revision>89</cp:revision>
  <dcterms:modified xsi:type="dcterms:W3CDTF">2016-11-15T05:49:17Z</dcterms:modified>
</cp:coreProperties>
</file>