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58" r:id="rId3"/>
    <p:sldId id="259" r:id="rId4"/>
    <p:sldId id="261" r:id="rId5"/>
    <p:sldId id="260" r:id="rId6"/>
    <p:sldId id="257" r:id="rId7"/>
    <p:sldId id="262" r:id="rId8"/>
    <p:sldId id="263" r:id="rId9"/>
    <p:sldId id="264" r:id="rId10"/>
    <p:sldId id="265" r:id="rId11"/>
    <p:sldId id="266" r:id="rId12"/>
    <p:sldId id="267" r:id="rId13"/>
    <p:sldId id="268" r:id="rId14"/>
    <p:sldId id="288" r:id="rId15"/>
    <p:sldId id="289" r:id="rId16"/>
    <p:sldId id="290" r:id="rId17"/>
    <p:sldId id="291" r:id="rId18"/>
    <p:sldId id="292" r:id="rId19"/>
    <p:sldId id="293"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2AE02"/>
    <a:srgbClr val="56842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28" autoAdjust="0"/>
  </p:normalViewPr>
  <p:slideViewPr>
    <p:cSldViewPr>
      <p:cViewPr>
        <p:scale>
          <a:sx n="80" d="100"/>
          <a:sy n="80" d="100"/>
        </p:scale>
        <p:origin x="-2514" y="-762"/>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80"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3EE2E4-6227-4D50-BF2E-30997621F8A8}" type="datetimeFigureOut">
              <a:rPr lang="ru-RU" smtClean="0"/>
              <a:pPr/>
              <a:t>22.06.2014</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142DBDD-8D50-4E67-8002-8DDD38C91D1C}" type="slidenum">
              <a:rPr lang="ru-RU" smtClean="0"/>
              <a:pPr/>
              <a:t>‹#›</a:t>
            </a:fld>
            <a:endParaRPr lang="ru-RU" dirty="0"/>
          </a:p>
        </p:txBody>
      </p:sp>
    </p:spTree>
    <p:extLst>
      <p:ext uri="{BB962C8B-B14F-4D97-AF65-F5344CB8AC3E}">
        <p14:creationId xmlns="" xmlns:p14="http://schemas.microsoft.com/office/powerpoint/2010/main" val="1697119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63B36-16FA-4C57-ACEB-813537A6EDA4}" type="datetimeFigureOut">
              <a:rPr lang="ru-RU" smtClean="0"/>
              <a:pPr/>
              <a:t>22.06.2014</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2E09A5-AA19-4CF5-8045-3A3FB45DFF77}" type="slidenum">
              <a:rPr lang="ru-RU" smtClean="0"/>
              <a:pPr/>
              <a:t>‹#›</a:t>
            </a:fld>
            <a:endParaRPr lang="ru-RU" dirty="0"/>
          </a:p>
        </p:txBody>
      </p:sp>
    </p:spTree>
    <p:extLst>
      <p:ext uri="{BB962C8B-B14F-4D97-AF65-F5344CB8AC3E}">
        <p14:creationId xmlns="" xmlns:p14="http://schemas.microsoft.com/office/powerpoint/2010/main" val="3941966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42E09A5-AA19-4CF5-8045-3A3FB45DFF77}" type="slidenum">
              <a:rPr lang="ru-RU" smtClean="0"/>
              <a:pPr/>
              <a:t>1</a:t>
            </a:fld>
            <a:endParaRPr lang="ru-RU" dirty="0"/>
          </a:p>
        </p:txBody>
      </p:sp>
    </p:spTree>
    <p:extLst>
      <p:ext uri="{BB962C8B-B14F-4D97-AF65-F5344CB8AC3E}">
        <p14:creationId xmlns="" xmlns:p14="http://schemas.microsoft.com/office/powerpoint/2010/main" val="979776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42E09A5-AA19-4CF5-8045-3A3FB45DFF77}" type="slidenum">
              <a:rPr lang="ru-RU" smtClean="0"/>
              <a:pPr/>
              <a:t>14</a:t>
            </a:fld>
            <a:endParaRPr lang="ru-RU" dirty="0"/>
          </a:p>
        </p:txBody>
      </p:sp>
    </p:spTree>
    <p:extLst>
      <p:ext uri="{BB962C8B-B14F-4D97-AF65-F5344CB8AC3E}">
        <p14:creationId xmlns="" xmlns:p14="http://schemas.microsoft.com/office/powerpoint/2010/main" val="634835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rgbClr val="FFFF00">
            <a:alpha val="90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19672" y="116633"/>
            <a:ext cx="5832648" cy="1080119"/>
          </a:xfrm>
        </p:spPr>
        <p:txBody>
          <a:bodyPr/>
          <a:lstStyle>
            <a:lvl1pPr>
              <a:defRPr b="1" i="1" baseline="0">
                <a:solidFill>
                  <a:srgbClr val="FFFF00"/>
                </a:solidFill>
              </a:defRPr>
            </a:lvl1pPr>
          </a:lstStyle>
          <a:p>
            <a:endParaRPr lang="ru-RU" dirty="0"/>
          </a:p>
        </p:txBody>
      </p:sp>
      <p:sp>
        <p:nvSpPr>
          <p:cNvPr id="3" name="Подзаголовок 2"/>
          <p:cNvSpPr>
            <a:spLocks noGrp="1"/>
          </p:cNvSpPr>
          <p:nvPr>
            <p:ph type="subTitle" idx="1"/>
          </p:nvPr>
        </p:nvSpPr>
        <p:spPr>
          <a:xfrm>
            <a:off x="1691680" y="5733256"/>
            <a:ext cx="5320680" cy="1320552"/>
          </a:xfrm>
        </p:spPr>
        <p:txBody>
          <a:bodyPr/>
          <a:lstStyle>
            <a:lvl1pPr marL="0" indent="0" algn="ctr">
              <a:buNone/>
              <a:defRPr b="1" i="1" baseline="0">
                <a:solidFill>
                  <a:srgbClr val="FFFF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4" name="Дата 3"/>
          <p:cNvSpPr>
            <a:spLocks noGrp="1"/>
          </p:cNvSpPr>
          <p:nvPr>
            <p:ph type="dt" sz="half" idx="10"/>
          </p:nvPr>
        </p:nvSpPr>
        <p:spPr/>
        <p:txBody>
          <a:bodyPr/>
          <a:lstStyle/>
          <a:p>
            <a:fld id="{21542462-B43B-4F95-9397-10FE901BE2D9}" type="datetimeFigureOut">
              <a:rPr lang="ru-RU" smtClean="0"/>
              <a:pPr/>
              <a:t>22.06.2014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229F1A6-10F3-42B0-8147-E0159F1C749C}" type="slidenum">
              <a:rPr lang="ru-RU" smtClean="0"/>
              <a:pPr/>
              <a:t>‹#›</a:t>
            </a:fld>
            <a:endParaRPr lang="ru-RU" dirty="0"/>
          </a:p>
        </p:txBody>
      </p:sp>
    </p:spTree>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542462-B43B-4F95-9397-10FE901BE2D9}" type="datetimeFigureOut">
              <a:rPr lang="ru-RU" smtClean="0"/>
              <a:pPr/>
              <a:t>22.06.2014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229F1A6-10F3-42B0-8147-E0159F1C749C}" type="slidenum">
              <a:rPr lang="ru-RU" smtClean="0"/>
              <a:pPr/>
              <a:t>‹#›</a:t>
            </a:fld>
            <a:endParaRPr lang="ru-RU" dirty="0"/>
          </a:p>
        </p:txBody>
      </p:sp>
    </p:spTree>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49" y="366713"/>
            <a:ext cx="1543051" cy="7800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1" y="366713"/>
            <a:ext cx="4476751" cy="7800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542462-B43B-4F95-9397-10FE901BE2D9}" type="datetimeFigureOut">
              <a:rPr lang="ru-RU" smtClean="0"/>
              <a:pPr/>
              <a:t>22.06.2014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229F1A6-10F3-42B0-8147-E0159F1C749C}" type="slidenum">
              <a:rPr lang="ru-RU" smtClean="0"/>
              <a:pPr/>
              <a:t>‹#›</a:t>
            </a:fld>
            <a:endParaRPr lang="ru-RU" dirty="0"/>
          </a:p>
        </p:txBody>
      </p:sp>
    </p:spTree>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1" i="1" baseline="0">
                <a:solidFill>
                  <a:srgbClr val="FFFF00"/>
                </a:solidFill>
              </a:defRPr>
            </a:lvl1pPr>
          </a:lstStyle>
          <a:p>
            <a:r>
              <a:rPr lang="ru-RU" dirty="0" smtClean="0"/>
              <a:t>Образец заголовка</a:t>
            </a:r>
            <a:endParaRPr lang="ru-RU" dirty="0"/>
          </a:p>
        </p:txBody>
      </p:sp>
      <p:sp>
        <p:nvSpPr>
          <p:cNvPr id="3" name="Содержимое 2"/>
          <p:cNvSpPr>
            <a:spLocks noGrp="1"/>
          </p:cNvSpPr>
          <p:nvPr>
            <p:ph idx="1"/>
          </p:nvPr>
        </p:nvSpPr>
        <p:spPr>
          <a:xfrm>
            <a:off x="1115617" y="1412776"/>
            <a:ext cx="6912768" cy="4073131"/>
          </a:xfrm>
        </p:spPr>
        <p:txBody>
          <a:bodyPr/>
          <a:lstStyle>
            <a:lvl1pPr>
              <a:defRPr b="1" i="1" baseline="0">
                <a:solidFill>
                  <a:srgbClr val="02AE02"/>
                </a:solidFill>
              </a:defRPr>
            </a:lvl1pPr>
            <a:lvl2pPr>
              <a:defRPr b="1" i="1" baseline="0">
                <a:solidFill>
                  <a:srgbClr val="02AE02"/>
                </a:solidFill>
              </a:defRPr>
            </a:lvl2pPr>
            <a:lvl3pPr>
              <a:defRPr b="1" i="1" baseline="0">
                <a:solidFill>
                  <a:srgbClr val="02AE02"/>
                </a:solidFill>
              </a:defRPr>
            </a:lvl3pPr>
            <a:lvl4pPr>
              <a:defRPr b="1" i="1" baseline="0">
                <a:solidFill>
                  <a:srgbClr val="02AE02"/>
                </a:solidFill>
              </a:defRPr>
            </a:lvl4pPr>
            <a:lvl5pPr>
              <a:defRPr b="1" i="1" baseline="0">
                <a:solidFill>
                  <a:srgbClr val="02AE02"/>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fld id="{21542462-B43B-4F95-9397-10FE901BE2D9}" type="datetimeFigureOut">
              <a:rPr lang="ru-RU" smtClean="0"/>
              <a:pPr/>
              <a:t>22.06.2014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229F1A6-10F3-42B0-8147-E0159F1C749C}" type="slidenum">
              <a:rPr lang="ru-RU" smtClean="0"/>
              <a:pPr/>
              <a:t>‹#›</a:t>
            </a:fld>
            <a:endParaRPr lang="ru-RU" dirty="0"/>
          </a:p>
        </p:txBody>
      </p:sp>
    </p:spTree>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1542462-B43B-4F95-9397-10FE901BE2D9}" type="datetimeFigureOut">
              <a:rPr lang="ru-RU" smtClean="0"/>
              <a:pPr/>
              <a:t>22.06.2014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229F1A6-10F3-42B0-8147-E0159F1C749C}" type="slidenum">
              <a:rPr lang="ru-RU" smtClean="0"/>
              <a:pPr/>
              <a:t>‹#›</a:t>
            </a:fld>
            <a:endParaRPr lang="ru-RU" dirty="0"/>
          </a:p>
        </p:txBody>
      </p:sp>
    </p:spTree>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1542462-B43B-4F95-9397-10FE901BE2D9}" type="datetimeFigureOut">
              <a:rPr lang="ru-RU" smtClean="0"/>
              <a:pPr/>
              <a:t>22.06.2014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3229F1A6-10F3-42B0-8147-E0159F1C749C}" type="slidenum">
              <a:rPr lang="ru-RU" smtClean="0"/>
              <a:pPr/>
              <a:t>‹#›</a:t>
            </a:fld>
            <a:endParaRPr lang="ru-RU" dirty="0"/>
          </a:p>
        </p:txBody>
      </p:sp>
    </p:spTree>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1542462-B43B-4F95-9397-10FE901BE2D9}" type="datetimeFigureOut">
              <a:rPr lang="ru-RU" smtClean="0"/>
              <a:pPr/>
              <a:t>22.06.2014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3229F1A6-10F3-42B0-8147-E0159F1C749C}" type="slidenum">
              <a:rPr lang="ru-RU" smtClean="0"/>
              <a:pPr/>
              <a:t>‹#›</a:t>
            </a:fld>
            <a:endParaRPr lang="ru-RU" dirty="0"/>
          </a:p>
        </p:txBody>
      </p:sp>
    </p:spTree>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1542462-B43B-4F95-9397-10FE901BE2D9}" type="datetimeFigureOut">
              <a:rPr lang="ru-RU" smtClean="0"/>
              <a:pPr/>
              <a:t>22.06.2014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3229F1A6-10F3-42B0-8147-E0159F1C749C}" type="slidenum">
              <a:rPr lang="ru-RU" smtClean="0"/>
              <a:pPr/>
              <a:t>‹#›</a:t>
            </a:fld>
            <a:endParaRPr lang="ru-RU" dirty="0"/>
          </a:p>
        </p:txBody>
      </p:sp>
    </p:spTree>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1542462-B43B-4F95-9397-10FE901BE2D9}" type="datetimeFigureOut">
              <a:rPr lang="ru-RU" smtClean="0"/>
              <a:pPr/>
              <a:t>22.06.2014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3229F1A6-10F3-42B0-8147-E0159F1C749C}" type="slidenum">
              <a:rPr lang="ru-RU" smtClean="0"/>
              <a:pPr/>
              <a:t>‹#›</a:t>
            </a:fld>
            <a:endParaRPr lang="ru-RU" dirty="0"/>
          </a:p>
        </p:txBody>
      </p:sp>
    </p:spTree>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542462-B43B-4F95-9397-10FE901BE2D9}" type="datetimeFigureOut">
              <a:rPr lang="ru-RU" smtClean="0"/>
              <a:pPr/>
              <a:t>22.06.2014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3229F1A6-10F3-42B0-8147-E0159F1C749C}" type="slidenum">
              <a:rPr lang="ru-RU" smtClean="0"/>
              <a:pPr/>
              <a:t>‹#›</a:t>
            </a:fld>
            <a:endParaRPr lang="ru-RU" dirty="0"/>
          </a:p>
        </p:txBody>
      </p:sp>
    </p:spTree>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542462-B43B-4F95-9397-10FE901BE2D9}" type="datetimeFigureOut">
              <a:rPr lang="ru-RU" smtClean="0"/>
              <a:pPr/>
              <a:t>22.06.2014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3229F1A6-10F3-42B0-8147-E0159F1C749C}" type="slidenum">
              <a:rPr lang="ru-RU" smtClean="0"/>
              <a:pPr/>
              <a:t>‹#›</a:t>
            </a:fld>
            <a:endParaRPr lang="ru-RU" dirty="0"/>
          </a:p>
        </p:txBody>
      </p:sp>
    </p:spTree>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2AE02">
            <a:alpha val="82000"/>
          </a:srgbClr>
        </a:solidFill>
        <a:effectLst/>
      </p:bgPr>
    </p:bg>
    <p:spTree>
      <p:nvGrpSpPr>
        <p:cNvPr id="1" name=""/>
        <p:cNvGrpSpPr/>
        <p:nvPr/>
      </p:nvGrpSpPr>
      <p:grpSpPr>
        <a:xfrm>
          <a:off x="0" y="0"/>
          <a:ext cx="0" cy="0"/>
          <a:chOff x="0" y="0"/>
          <a:chExt cx="0" cy="0"/>
        </a:xfrm>
      </p:grpSpPr>
      <p:pic>
        <p:nvPicPr>
          <p:cNvPr id="2074" name="Picture 26"/>
          <p:cNvPicPr>
            <a:picLocks noChangeAspect="1" noChangeArrowheads="1"/>
          </p:cNvPicPr>
          <p:nvPr userDrawn="1"/>
        </p:nvPicPr>
        <p:blipFill>
          <a:blip r:embed="rId13" cstate="email">
            <a:extLst>
              <a:ext uri="{28A0092B-C50C-407E-A947-70E740481C1C}">
                <a14:useLocalDpi xmlns="" xmlns:a14="http://schemas.microsoft.com/office/drawing/2010/main" val="0"/>
              </a:ext>
            </a:extLst>
          </a:blip>
          <a:srcRect/>
          <a:stretch>
            <a:fillRect/>
          </a:stretch>
        </p:blipFill>
        <p:spPr bwMode="auto">
          <a:xfrm>
            <a:off x="137392" y="3933056"/>
            <a:ext cx="877888" cy="1322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73" name="Picture 25"/>
          <p:cNvPicPr>
            <a:picLocks noChangeAspect="1" noChangeArrowheads="1"/>
          </p:cNvPicPr>
          <p:nvPr userDrawn="1"/>
        </p:nvPicPr>
        <p:blipFill>
          <a:blip r:embed="rId13" cstate="email">
            <a:extLst>
              <a:ext uri="{28A0092B-C50C-407E-A947-70E740481C1C}">
                <a14:useLocalDpi xmlns="" xmlns:a14="http://schemas.microsoft.com/office/drawing/2010/main" val="0"/>
              </a:ext>
            </a:extLst>
          </a:blip>
          <a:srcRect/>
          <a:stretch>
            <a:fillRect/>
          </a:stretch>
        </p:blipFill>
        <p:spPr bwMode="auto">
          <a:xfrm>
            <a:off x="137393" y="2676862"/>
            <a:ext cx="877887" cy="1322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617135" y="1588117"/>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42462-B43B-4F95-9397-10FE901BE2D9}" type="datetimeFigureOut">
              <a:rPr lang="ru-RU" smtClean="0"/>
              <a:pPr/>
              <a:t>22.06.2014</a:t>
            </a:fld>
            <a:endParaRPr lang="ru-RU" dirty="0"/>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9F1A6-10F3-42B0-8147-E0159F1C749C}" type="slidenum">
              <a:rPr lang="ru-RU" smtClean="0"/>
              <a:pPr/>
              <a:t>‹#›</a:t>
            </a:fld>
            <a:endParaRPr lang="ru-RU" dirty="0"/>
          </a:p>
        </p:txBody>
      </p:sp>
      <p:pic>
        <p:nvPicPr>
          <p:cNvPr id="2050" name="Picture 2"/>
          <p:cNvPicPr>
            <a:picLocks noChangeAspect="1" noChangeArrowheads="1"/>
          </p:cNvPicPr>
          <p:nvPr userDrawn="1"/>
        </p:nvPicPr>
        <p:blipFill>
          <a:blip r:embed="rId14" cstate="email">
            <a:extLst>
              <a:ext uri="{28A0092B-C50C-407E-A947-70E740481C1C}">
                <a14:useLocalDpi xmlns="" xmlns:a14="http://schemas.microsoft.com/office/drawing/2010/main" val="0"/>
              </a:ext>
            </a:extLst>
          </a:blip>
          <a:srcRect/>
          <a:stretch>
            <a:fillRect/>
          </a:stretch>
        </p:blipFill>
        <p:spPr bwMode="auto">
          <a:xfrm>
            <a:off x="-103758" y="-20478"/>
            <a:ext cx="1431925" cy="1431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userDrawn="1"/>
        </p:nvPicPr>
        <p:blipFill>
          <a:blip r:embed="rId15" cstate="email">
            <a:extLst>
              <a:ext uri="{28A0092B-C50C-407E-A947-70E740481C1C}">
                <a14:useLocalDpi xmlns="" xmlns:a14="http://schemas.microsoft.com/office/drawing/2010/main" val="0"/>
              </a:ext>
            </a:extLst>
          </a:blip>
          <a:srcRect/>
          <a:stretch>
            <a:fillRect/>
          </a:stretch>
        </p:blipFill>
        <p:spPr bwMode="auto">
          <a:xfrm>
            <a:off x="7821249" y="-18098"/>
            <a:ext cx="1427163" cy="1427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userDrawn="1"/>
        </p:nvPicPr>
        <p:blipFill>
          <a:blip r:embed="rId16" cstate="email">
            <a:extLst>
              <a:ext uri="{28A0092B-C50C-407E-A947-70E740481C1C}">
                <a14:useLocalDpi xmlns="" xmlns:a14="http://schemas.microsoft.com/office/drawing/2010/main" val="0"/>
              </a:ext>
            </a:extLst>
          </a:blip>
          <a:srcRect/>
          <a:stretch>
            <a:fillRect/>
          </a:stretch>
        </p:blipFill>
        <p:spPr bwMode="auto">
          <a:xfrm>
            <a:off x="-103758" y="5430837"/>
            <a:ext cx="1427163" cy="1427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userDrawn="1"/>
        </p:nvPicPr>
        <p:blipFill>
          <a:blip r:embed="rId16" cstate="email">
            <a:extLst>
              <a:ext uri="{28A0092B-C50C-407E-A947-70E740481C1C}">
                <a14:useLocalDpi xmlns="" xmlns:a14="http://schemas.microsoft.com/office/drawing/2010/main" val="0"/>
              </a:ext>
            </a:extLst>
          </a:blip>
          <a:srcRect/>
          <a:stretch>
            <a:fillRect/>
          </a:stretch>
        </p:blipFill>
        <p:spPr bwMode="auto">
          <a:xfrm>
            <a:off x="7812359" y="5449834"/>
            <a:ext cx="1427163" cy="1427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userDrawn="1"/>
        </p:nvPicPr>
        <p:blipFill>
          <a:blip r:embed="rId17" cstate="email">
            <a:extLst>
              <a:ext uri="{28A0092B-C50C-407E-A947-70E740481C1C}">
                <a14:useLocalDpi xmlns="" xmlns:a14="http://schemas.microsoft.com/office/drawing/2010/main" val="0"/>
              </a:ext>
            </a:extLst>
          </a:blip>
          <a:srcRect/>
          <a:stretch>
            <a:fillRect/>
          </a:stretch>
        </p:blipFill>
        <p:spPr bwMode="auto">
          <a:xfrm>
            <a:off x="1475656" y="332656"/>
            <a:ext cx="1322387" cy="877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userDrawn="1"/>
        </p:nvPicPr>
        <p:blipFill>
          <a:blip r:embed="rId17" cstate="email">
            <a:extLst>
              <a:ext uri="{28A0092B-C50C-407E-A947-70E740481C1C}">
                <a14:useLocalDpi xmlns="" xmlns:a14="http://schemas.microsoft.com/office/drawing/2010/main" val="0"/>
              </a:ext>
            </a:extLst>
          </a:blip>
          <a:srcRect/>
          <a:stretch>
            <a:fillRect/>
          </a:stretch>
        </p:blipFill>
        <p:spPr bwMode="auto">
          <a:xfrm>
            <a:off x="2699792" y="332655"/>
            <a:ext cx="1322387" cy="877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userDrawn="1"/>
        </p:nvPicPr>
        <p:blipFill>
          <a:blip r:embed="rId17" cstate="email">
            <a:extLst>
              <a:ext uri="{28A0092B-C50C-407E-A947-70E740481C1C}">
                <a14:useLocalDpi xmlns="" xmlns:a14="http://schemas.microsoft.com/office/drawing/2010/main" val="0"/>
              </a:ext>
            </a:extLst>
          </a:blip>
          <a:srcRect/>
          <a:stretch>
            <a:fillRect/>
          </a:stretch>
        </p:blipFill>
        <p:spPr bwMode="auto">
          <a:xfrm>
            <a:off x="3910013" y="332654"/>
            <a:ext cx="1322387" cy="877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userDrawn="1"/>
        </p:nvPicPr>
        <p:blipFill>
          <a:blip r:embed="rId17" cstate="email">
            <a:extLst>
              <a:ext uri="{28A0092B-C50C-407E-A947-70E740481C1C}">
                <a14:useLocalDpi xmlns="" xmlns:a14="http://schemas.microsoft.com/office/drawing/2010/main" val="0"/>
              </a:ext>
            </a:extLst>
          </a:blip>
          <a:srcRect/>
          <a:stretch>
            <a:fillRect/>
          </a:stretch>
        </p:blipFill>
        <p:spPr bwMode="auto">
          <a:xfrm>
            <a:off x="5148064" y="332653"/>
            <a:ext cx="1322387" cy="877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userDrawn="1"/>
        </p:nvPicPr>
        <p:blipFill>
          <a:blip r:embed="rId17" cstate="email">
            <a:extLst>
              <a:ext uri="{28A0092B-C50C-407E-A947-70E740481C1C}">
                <a14:useLocalDpi xmlns="" xmlns:a14="http://schemas.microsoft.com/office/drawing/2010/main" val="0"/>
              </a:ext>
            </a:extLst>
          </a:blip>
          <a:srcRect/>
          <a:stretch>
            <a:fillRect/>
          </a:stretch>
        </p:blipFill>
        <p:spPr bwMode="auto">
          <a:xfrm>
            <a:off x="6372200" y="332652"/>
            <a:ext cx="1322387" cy="877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68" name="Picture 20"/>
          <p:cNvPicPr>
            <a:picLocks noChangeAspect="1" noChangeArrowheads="1"/>
          </p:cNvPicPr>
          <p:nvPr userDrawn="1"/>
        </p:nvPicPr>
        <p:blipFill>
          <a:blip r:embed="rId13" cstate="email">
            <a:extLst>
              <a:ext uri="{28A0092B-C50C-407E-A947-70E740481C1C}">
                <a14:useLocalDpi xmlns="" xmlns:a14="http://schemas.microsoft.com/office/drawing/2010/main" val="0"/>
              </a:ext>
            </a:extLst>
          </a:blip>
          <a:srcRect/>
          <a:stretch>
            <a:fillRect/>
          </a:stretch>
        </p:blipFill>
        <p:spPr bwMode="auto">
          <a:xfrm rot="10800000">
            <a:off x="8095886" y="1411447"/>
            <a:ext cx="877887" cy="1322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69" name="Picture 21"/>
          <p:cNvPicPr>
            <a:picLocks noChangeAspect="1" noChangeArrowheads="1"/>
          </p:cNvPicPr>
          <p:nvPr userDrawn="1"/>
        </p:nvPicPr>
        <p:blipFill>
          <a:blip r:embed="rId13" cstate="email">
            <a:extLst>
              <a:ext uri="{28A0092B-C50C-407E-A947-70E740481C1C}">
                <a14:useLocalDpi xmlns="" xmlns:a14="http://schemas.microsoft.com/office/drawing/2010/main" val="0"/>
              </a:ext>
            </a:extLst>
          </a:blip>
          <a:srcRect/>
          <a:stretch>
            <a:fillRect/>
          </a:stretch>
        </p:blipFill>
        <p:spPr bwMode="auto">
          <a:xfrm rot="10800000">
            <a:off x="8095886" y="2709659"/>
            <a:ext cx="877887" cy="1322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70" name="Picture 22"/>
          <p:cNvPicPr>
            <a:picLocks noChangeAspect="1" noChangeArrowheads="1"/>
          </p:cNvPicPr>
          <p:nvPr userDrawn="1"/>
        </p:nvPicPr>
        <p:blipFill>
          <a:blip r:embed="rId13" cstate="email">
            <a:extLst>
              <a:ext uri="{28A0092B-C50C-407E-A947-70E740481C1C}">
                <a14:useLocalDpi xmlns="" xmlns:a14="http://schemas.microsoft.com/office/drawing/2010/main" val="0"/>
              </a:ext>
            </a:extLst>
          </a:blip>
          <a:srcRect/>
          <a:stretch>
            <a:fillRect/>
          </a:stretch>
        </p:blipFill>
        <p:spPr bwMode="auto">
          <a:xfrm rot="10800000">
            <a:off x="8095886" y="3933058"/>
            <a:ext cx="877887" cy="1322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72" name="Picture 24"/>
          <p:cNvPicPr>
            <a:picLocks noChangeAspect="1" noChangeArrowheads="1"/>
          </p:cNvPicPr>
          <p:nvPr userDrawn="1"/>
        </p:nvPicPr>
        <p:blipFill>
          <a:blip r:embed="rId13" cstate="email">
            <a:extLst>
              <a:ext uri="{28A0092B-C50C-407E-A947-70E740481C1C}">
                <a14:useLocalDpi xmlns="" xmlns:a14="http://schemas.microsoft.com/office/drawing/2010/main" val="0"/>
              </a:ext>
            </a:extLst>
          </a:blip>
          <a:srcRect/>
          <a:stretch>
            <a:fillRect/>
          </a:stretch>
        </p:blipFill>
        <p:spPr bwMode="auto">
          <a:xfrm>
            <a:off x="137394" y="1409065"/>
            <a:ext cx="877887" cy="1322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76" name="Picture 28"/>
          <p:cNvPicPr>
            <a:picLocks noChangeAspect="1" noChangeArrowheads="1"/>
          </p:cNvPicPr>
          <p:nvPr userDrawn="1"/>
        </p:nvPicPr>
        <p:blipFill>
          <a:blip r:embed="rId18" cstate="email">
            <a:extLst>
              <a:ext uri="{28A0092B-C50C-407E-A947-70E740481C1C}">
                <a14:useLocalDpi xmlns="" xmlns:a14="http://schemas.microsoft.com/office/drawing/2010/main" val="0"/>
              </a:ext>
            </a:extLst>
          </a:blip>
          <a:srcRect/>
          <a:stretch>
            <a:fillRect/>
          </a:stretch>
        </p:blipFill>
        <p:spPr bwMode="auto">
          <a:xfrm>
            <a:off x="1377405" y="5736563"/>
            <a:ext cx="1322387" cy="877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77" name="Picture 29"/>
          <p:cNvPicPr>
            <a:picLocks noChangeAspect="1" noChangeArrowheads="1"/>
          </p:cNvPicPr>
          <p:nvPr userDrawn="1"/>
        </p:nvPicPr>
        <p:blipFill>
          <a:blip r:embed="rId19" cstate="email">
            <a:extLst>
              <a:ext uri="{28A0092B-C50C-407E-A947-70E740481C1C}">
                <a14:useLocalDpi xmlns="" xmlns:a14="http://schemas.microsoft.com/office/drawing/2010/main" val="0"/>
              </a:ext>
            </a:extLst>
          </a:blip>
          <a:srcRect/>
          <a:stretch>
            <a:fillRect/>
          </a:stretch>
        </p:blipFill>
        <p:spPr bwMode="auto">
          <a:xfrm rot="10800000">
            <a:off x="2669212" y="5736562"/>
            <a:ext cx="1322387" cy="877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78" name="Picture 30"/>
          <p:cNvPicPr>
            <a:picLocks noChangeAspect="1" noChangeArrowheads="1"/>
          </p:cNvPicPr>
          <p:nvPr userDrawn="1"/>
        </p:nvPicPr>
        <p:blipFill>
          <a:blip r:embed="rId20" cstate="email">
            <a:extLst>
              <a:ext uri="{28A0092B-C50C-407E-A947-70E740481C1C}">
                <a14:useLocalDpi xmlns="" xmlns:a14="http://schemas.microsoft.com/office/drawing/2010/main" val="0"/>
              </a:ext>
            </a:extLst>
          </a:blip>
          <a:srcRect/>
          <a:stretch>
            <a:fillRect/>
          </a:stretch>
        </p:blipFill>
        <p:spPr bwMode="auto">
          <a:xfrm>
            <a:off x="3910013" y="5736563"/>
            <a:ext cx="1322387" cy="877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79" name="Picture 31"/>
          <p:cNvPicPr>
            <a:picLocks noChangeAspect="1" noChangeArrowheads="1"/>
          </p:cNvPicPr>
          <p:nvPr userDrawn="1"/>
        </p:nvPicPr>
        <p:blipFill>
          <a:blip r:embed="rId20" cstate="email">
            <a:extLst>
              <a:ext uri="{28A0092B-C50C-407E-A947-70E740481C1C}">
                <a14:useLocalDpi xmlns="" xmlns:a14="http://schemas.microsoft.com/office/drawing/2010/main" val="0"/>
              </a:ext>
            </a:extLst>
          </a:blip>
          <a:srcRect/>
          <a:stretch>
            <a:fillRect/>
          </a:stretch>
        </p:blipFill>
        <p:spPr bwMode="auto">
          <a:xfrm>
            <a:off x="5148063" y="5736563"/>
            <a:ext cx="1322387" cy="877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80" name="Picture 32"/>
          <p:cNvPicPr>
            <a:picLocks noChangeAspect="1" noChangeArrowheads="1"/>
          </p:cNvPicPr>
          <p:nvPr userDrawn="1"/>
        </p:nvPicPr>
        <p:blipFill>
          <a:blip r:embed="rId20" cstate="email">
            <a:extLst>
              <a:ext uri="{28A0092B-C50C-407E-A947-70E740481C1C}">
                <a14:useLocalDpi xmlns="" xmlns:a14="http://schemas.microsoft.com/office/drawing/2010/main" val="0"/>
              </a:ext>
            </a:extLst>
          </a:blip>
          <a:srcRect/>
          <a:stretch>
            <a:fillRect/>
          </a:stretch>
        </p:blipFill>
        <p:spPr bwMode="auto">
          <a:xfrm>
            <a:off x="6415524" y="5736563"/>
            <a:ext cx="1322387" cy="877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slide" Target="slide2.xml"/><Relationship Id="rId5" Type="http://schemas.openxmlformats.org/officeDocument/2006/relationships/image" Target="../media/image15.jpeg"/><Relationship Id="rId10" Type="http://schemas.openxmlformats.org/officeDocument/2006/relationships/image" Target="../media/image11.png"/><Relationship Id="rId4" Type="http://schemas.openxmlformats.org/officeDocument/2006/relationships/image" Target="../media/image14.jpeg"/><Relationship Id="rId9" Type="http://schemas.openxmlformats.org/officeDocument/2006/relationships/image" Target="../media/image19.jpeg"/></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slide" Target="slide2.xml"/><Relationship Id="rId5" Type="http://schemas.openxmlformats.org/officeDocument/2006/relationships/image" Target="../media/image23.jpeg"/><Relationship Id="rId10" Type="http://schemas.openxmlformats.org/officeDocument/2006/relationships/image" Target="../media/image10.png"/><Relationship Id="rId4" Type="http://schemas.openxmlformats.org/officeDocument/2006/relationships/image" Target="../media/image22.jpe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slide" Target="slide2.xml"/><Relationship Id="rId4" Type="http://schemas.openxmlformats.org/officeDocument/2006/relationships/image" Target="../media/image29.jpe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image" Target="../media/image37.jpeg"/><Relationship Id="rId11" Type="http://schemas.openxmlformats.org/officeDocument/2006/relationships/slide" Target="slide2.xml"/><Relationship Id="rId5" Type="http://schemas.openxmlformats.org/officeDocument/2006/relationships/image" Target="../media/image36.jpeg"/><Relationship Id="rId10" Type="http://schemas.openxmlformats.org/officeDocument/2006/relationships/image" Target="../media/image10.png"/><Relationship Id="rId4" Type="http://schemas.openxmlformats.org/officeDocument/2006/relationships/image" Target="../media/image35.jpe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11.pn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50.jpeg"/><Relationship Id="rId2" Type="http://schemas.openxmlformats.org/officeDocument/2006/relationships/image" Target="../media/image40.jpeg"/><Relationship Id="rId1" Type="http://schemas.openxmlformats.org/officeDocument/2006/relationships/slideLayout" Target="../slideLayouts/slideLayout6.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5" Type="http://schemas.openxmlformats.org/officeDocument/2006/relationships/slide" Target="slide2.xml"/><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 Id="rId1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11.png"/><Relationship Id="rId3" Type="http://schemas.openxmlformats.org/officeDocument/2006/relationships/image" Target="../media/image52.jpeg"/><Relationship Id="rId7" Type="http://schemas.openxmlformats.org/officeDocument/2006/relationships/image" Target="../media/image56.jpeg"/><Relationship Id="rId12" Type="http://schemas.openxmlformats.org/officeDocument/2006/relationships/image" Target="../media/image10.png"/><Relationship Id="rId2" Type="http://schemas.openxmlformats.org/officeDocument/2006/relationships/image" Target="../media/image51.jpeg"/><Relationship Id="rId1" Type="http://schemas.openxmlformats.org/officeDocument/2006/relationships/slideLayout" Target="../slideLayouts/slideLayout6.xml"/><Relationship Id="rId6" Type="http://schemas.openxmlformats.org/officeDocument/2006/relationships/image" Target="../media/image55.jpeg"/><Relationship Id="rId11" Type="http://schemas.openxmlformats.org/officeDocument/2006/relationships/image" Target="../media/image60.jpeg"/><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eg"/><Relationship Id="rId1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20.xml"/><Relationship Id="rId7" Type="http://schemas.openxmlformats.org/officeDocument/2006/relationships/slide" Target="slide3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14.xml"/><Relationship Id="rId10" Type="http://schemas.openxmlformats.org/officeDocument/2006/relationships/image" Target="../media/image11.png"/><Relationship Id="rId4" Type="http://schemas.openxmlformats.org/officeDocument/2006/relationships/slide" Target="slide21.xml"/><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hyperlink" Target="http://ru.wikipedia.org/wiki/%D0%A1%D0%B5%D1%80%D0%B4%D0%B5%D1%80_%D0%A1%D0%B5%D1%80%D0%B4%D0%B5%D1%80%D0%BE%D0%B2" TargetMode="External"/><Relationship Id="rId13" Type="http://schemas.openxmlformats.org/officeDocument/2006/relationships/hyperlink" Target="http://ru.wikipedia.org/wiki/%D0%98%D1%81%D0%BB%D0%B0%D0%BC%D0%BD%D1%83%D1%80_%D0%90%D0%B1%D0%B4%D1%83%D0%BB%D0%B0%D0%B2%D0%BE%D0%B2" TargetMode="External"/><Relationship Id="rId18" Type="http://schemas.openxmlformats.org/officeDocument/2006/relationships/image" Target="../media/image11.png"/><Relationship Id="rId3" Type="http://schemas.openxmlformats.org/officeDocument/2006/relationships/hyperlink" Target="http://ru.wikipedia.org/wiki/%D0%9D%D0%B0%D1%80%D0%B2%D0%B8%D0%BA_%D0%A1%D0%B8%D1%80%D1%85%D0%B0%D0%B5%D0%B2" TargetMode="External"/><Relationship Id="rId7" Type="http://schemas.openxmlformats.org/officeDocument/2006/relationships/hyperlink" Target="http://ru.wikipedia.org/wiki/%D0%9C%D0%B0%D1%85%D0%B0%D1%87_%D0%93%D0%B0%D0%B4%D0%B6%D0%B8%D0%B5%D0%B2" TargetMode="External"/><Relationship Id="rId12" Type="http://schemas.openxmlformats.org/officeDocument/2006/relationships/image" Target="../media/image63.png"/><Relationship Id="rId17" Type="http://schemas.openxmlformats.org/officeDocument/2006/relationships/slide" Target="slide2.xml"/><Relationship Id="rId2" Type="http://schemas.openxmlformats.org/officeDocument/2006/relationships/image" Target="../media/image61.png"/><Relationship Id="rId16" Type="http://schemas.openxmlformats.org/officeDocument/2006/relationships/hyperlink" Target="http://ru.wikipedia.org/wiki/%D0%98%D0%B1%D1%80%D0%B0%D0%B3%D0%B8%D0%BC_%D0%93%D0%B0%D1%81%D0%B0%D0%BD%D0%B1%D0%B5%D0%BA%D0%BE%D0%B2" TargetMode="External"/><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hyperlink" Target="http://ru.wikipedia.org/wiki/%D0%90%D0%BB%D0%B8_%D0%93%D0%B0%D0%B4%D0%B6%D0%B8%D0%B1%D0%B5%D0%BA%D0%BE%D0%B2" TargetMode="External"/><Relationship Id="rId5" Type="http://schemas.openxmlformats.org/officeDocument/2006/relationships/hyperlink" Target="http://ru.wikipedia.org/wiki/%D0%A8%D0%B0%D0%BC%D0%B8%D0%BB%D1%8C_%D0%9B%D0%B0%D1%85%D0%B8%D1%8F%D0%BB%D0%BE%D0%B2" TargetMode="External"/><Relationship Id="rId15" Type="http://schemas.openxmlformats.org/officeDocument/2006/relationships/hyperlink" Target="http://ru.wikipedia.org/wiki/%D0%97%D0%B0%D1%83%D1%80_%D0%A5%D0%B0%D0%BF%D0%BE%D0%B2" TargetMode="External"/><Relationship Id="rId10" Type="http://schemas.openxmlformats.org/officeDocument/2006/relationships/hyperlink" Target="http://ru.wikipedia.org/wiki/%D0%90%D0%B3%D0%B0%D0%BB%D0%B0%D1%80%D0%BE%D0%B2,_%D0%9A%D0%B0%D0%BC%D0%B8%D0%BB%D1%8C_%D0%90%D0%B3%D0%B0%D0%B1%D0%B5%D0%BA%D0%BE%D0%B2%D0%B8%D1%87" TargetMode="External"/><Relationship Id="rId4" Type="http://schemas.openxmlformats.org/officeDocument/2006/relationships/hyperlink" Target="http://ru.wikipedia.org/wiki/%D0%91%D1%83%D0%B4%D1%83%D0%BD_%D0%91%D1%83%D0%B4%D1%83%D0%BD%D0%BE%D0%B2" TargetMode="External"/><Relationship Id="rId9" Type="http://schemas.openxmlformats.org/officeDocument/2006/relationships/hyperlink" Target="http://ru.wikipedia.org/wiki/%D0%A0%D0%B0%D1%81%D0%B8%D0%BC_%D0%A2%D0%B0%D0%B3%D0%B8%D1%80%D0%B1%D0%B5%D0%BA%D0%BE%D0%B2" TargetMode="External"/><Relationship Id="rId14" Type="http://schemas.openxmlformats.org/officeDocument/2006/relationships/hyperlink" Target="http://ru.wikipedia.org/wiki/%D0%90%D1%80%D1%81%D0%B5%D0%BD_%D0%90%D0%BA%D0%B0%D0%B5%D0%B2" TargetMode="External"/></Relationships>
</file>

<file path=ppt/slides/_rels/slide21.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33.xml"/><Relationship Id="rId3" Type="http://schemas.openxmlformats.org/officeDocument/2006/relationships/slide" Target="slide23.xml"/><Relationship Id="rId7" Type="http://schemas.openxmlformats.org/officeDocument/2006/relationships/slide" Target="slide27.xml"/><Relationship Id="rId12" Type="http://schemas.openxmlformats.org/officeDocument/2006/relationships/slide" Target="slide32.xml"/><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31.xml"/><Relationship Id="rId5" Type="http://schemas.openxmlformats.org/officeDocument/2006/relationships/slide" Target="slide25.xml"/><Relationship Id="rId15" Type="http://schemas.openxmlformats.org/officeDocument/2006/relationships/image" Target="../media/image11.png"/><Relationship Id="rId10" Type="http://schemas.openxmlformats.org/officeDocument/2006/relationships/slide" Target="slide30.xml"/><Relationship Id="rId4" Type="http://schemas.openxmlformats.org/officeDocument/2006/relationships/slide" Target="slide24.xml"/><Relationship Id="rId9" Type="http://schemas.openxmlformats.org/officeDocument/2006/relationships/slide" Target="slide29.xml"/><Relationship Id="rId1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5.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6.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7.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8.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0.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1.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2.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3.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4.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7.jpe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79.jpeg"/><Relationship Id="rId7" Type="http://schemas.openxmlformats.org/officeDocument/2006/relationships/slide" Target="slide2.xml"/><Relationship Id="rId2" Type="http://schemas.openxmlformats.org/officeDocument/2006/relationships/image" Target="../media/image78.gi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80.jpe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dd05.ru/" TargetMode="External"/><Relationship Id="rId7" Type="http://schemas.openxmlformats.org/officeDocument/2006/relationships/slide" Target="slide2.xml"/><Relationship Id="rId2" Type="http://schemas.openxmlformats.org/officeDocument/2006/relationships/hyperlink" Target="http://www.fc-anji.ru/" TargetMode="External"/><Relationship Id="rId1" Type="http://schemas.openxmlformats.org/officeDocument/2006/relationships/slideLayout" Target="../slideLayouts/slideLayout2.xml"/><Relationship Id="rId6" Type="http://schemas.openxmlformats.org/officeDocument/2006/relationships/hyperlink" Target="http://vk.com/wilddivision_public" TargetMode="External"/><Relationship Id="rId5" Type="http://schemas.openxmlformats.org/officeDocument/2006/relationships/hyperlink" Target="http://vk.com/fc_anji" TargetMode="External"/><Relationship Id="rId4" Type="http://schemas.openxmlformats.org/officeDocument/2006/relationships/hyperlink" Target="http://ru.wikipedia.org/wiki/%D0%90%D0%BD%D0%B6%D0%B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rekoanzh.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087278" y="1486611"/>
            <a:ext cx="6943702" cy="376117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Заголовок 3"/>
          <p:cNvSpPr>
            <a:spLocks noGrp="1"/>
          </p:cNvSpPr>
          <p:nvPr>
            <p:ph type="ctrTitle"/>
          </p:nvPr>
        </p:nvSpPr>
        <p:spPr/>
        <p:txBody>
          <a:bodyPr/>
          <a:lstStyle/>
          <a:p>
            <a:r>
              <a:rPr lang="ru-RU" b="1" i="1" dirty="0" smtClean="0">
                <a:solidFill>
                  <a:srgbClr val="FFFF00"/>
                </a:solidFill>
                <a:effectLst>
                  <a:outerShdw blurRad="38100" dist="38100" dir="2700000" algn="tl">
                    <a:srgbClr val="000000">
                      <a:alpha val="43137"/>
                    </a:srgbClr>
                  </a:outerShdw>
                </a:effectLst>
              </a:rPr>
              <a:t>Анжи</a:t>
            </a:r>
            <a:endParaRPr lang="ru-RU" b="1" i="1" dirty="0">
              <a:solidFill>
                <a:srgbClr val="FFFF00"/>
              </a:solidFill>
              <a:effectLst>
                <a:outerShdw blurRad="38100" dist="38100" dir="2700000" algn="tl">
                  <a:srgbClr val="000000">
                    <a:alpha val="43137"/>
                  </a:srgbClr>
                </a:outerShdw>
              </a:effectLst>
            </a:endParaRPr>
          </a:p>
        </p:txBody>
      </p:sp>
      <p:sp>
        <p:nvSpPr>
          <p:cNvPr id="5" name="Подзаголовок 4"/>
          <p:cNvSpPr>
            <a:spLocks noGrp="1"/>
          </p:cNvSpPr>
          <p:nvPr>
            <p:ph type="subTitle" idx="1"/>
          </p:nvPr>
        </p:nvSpPr>
        <p:spPr>
          <a:xfrm>
            <a:off x="1691680" y="5707618"/>
            <a:ext cx="5320680" cy="1320552"/>
          </a:xfrm>
        </p:spPr>
        <p:txBody>
          <a:bodyPr>
            <a:normAutofit/>
          </a:bodyPr>
          <a:lstStyle/>
          <a:p>
            <a:r>
              <a:rPr lang="ru-RU" sz="1800" b="1" i="1" dirty="0" smtClean="0">
                <a:solidFill>
                  <a:srgbClr val="FFFF00"/>
                </a:solidFill>
                <a:effectLst>
                  <a:outerShdw blurRad="38100" dist="38100" dir="2700000" algn="tl">
                    <a:srgbClr val="000000">
                      <a:alpha val="43137"/>
                    </a:srgbClr>
                  </a:outerShdw>
                </a:effectLst>
              </a:rPr>
              <a:t>Автор</a:t>
            </a:r>
            <a:r>
              <a:rPr lang="en-US" sz="1800" b="1" i="1" dirty="0" smtClean="0">
                <a:solidFill>
                  <a:srgbClr val="FFFF00"/>
                </a:solidFill>
                <a:effectLst>
                  <a:outerShdw blurRad="38100" dist="38100" dir="2700000" algn="tl">
                    <a:srgbClr val="000000">
                      <a:alpha val="43137"/>
                    </a:srgbClr>
                  </a:outerShdw>
                </a:effectLst>
              </a:rPr>
              <a:t>:</a:t>
            </a:r>
            <a:r>
              <a:rPr lang="ru-RU" sz="1800" b="1" i="1" dirty="0" smtClean="0">
                <a:solidFill>
                  <a:srgbClr val="FFFF00"/>
                </a:solidFill>
                <a:effectLst>
                  <a:outerShdw blurRad="38100" dist="38100" dir="2700000" algn="tl">
                    <a:srgbClr val="000000">
                      <a:alpha val="43137"/>
                    </a:srgbClr>
                  </a:outerShdw>
                </a:effectLst>
              </a:rPr>
              <a:t> </a:t>
            </a:r>
            <a:r>
              <a:rPr lang="ru-RU" sz="1800" b="1" i="1" dirty="0" err="1" smtClean="0">
                <a:solidFill>
                  <a:srgbClr val="FFFF00"/>
                </a:solidFill>
                <a:effectLst>
                  <a:outerShdw blurRad="38100" dist="38100" dir="2700000" algn="tl">
                    <a:srgbClr val="000000">
                      <a:alpha val="43137"/>
                    </a:srgbClr>
                  </a:outerShdw>
                </a:effectLst>
              </a:rPr>
              <a:t>Заирбеков</a:t>
            </a:r>
            <a:r>
              <a:rPr lang="ru-RU" sz="1800" b="1" i="1" dirty="0" smtClean="0">
                <a:solidFill>
                  <a:srgbClr val="FFFF00"/>
                </a:solidFill>
                <a:effectLst>
                  <a:outerShdw blurRad="38100" dist="38100" dir="2700000" algn="tl">
                    <a:srgbClr val="000000">
                      <a:alpha val="43137"/>
                    </a:srgbClr>
                  </a:outerShdw>
                </a:effectLst>
              </a:rPr>
              <a:t> Рамазан</a:t>
            </a:r>
            <a:endParaRPr lang="en-US" sz="1800" b="1" i="1" dirty="0" smtClean="0">
              <a:solidFill>
                <a:srgbClr val="FFFF00"/>
              </a:solidFill>
              <a:effectLst>
                <a:outerShdw blurRad="38100" dist="38100" dir="2700000" algn="tl">
                  <a:srgbClr val="000000">
                    <a:alpha val="43137"/>
                  </a:srgbClr>
                </a:outerShdw>
              </a:effectLst>
            </a:endParaRPr>
          </a:p>
          <a:p>
            <a:r>
              <a:rPr lang="ru-RU" sz="1800" b="1" i="1" dirty="0" smtClean="0">
                <a:solidFill>
                  <a:srgbClr val="FFFF00"/>
                </a:solidFill>
                <a:effectLst>
                  <a:outerShdw blurRad="38100" dist="38100" dir="2700000" algn="tl">
                    <a:srgbClr val="000000">
                      <a:alpha val="43137"/>
                    </a:srgbClr>
                  </a:outerShdw>
                </a:effectLst>
              </a:rPr>
              <a:t>10</a:t>
            </a:r>
            <a:r>
              <a:rPr lang="ru-RU" sz="1800" dirty="0" smtClean="0">
                <a:effectLst>
                  <a:outerShdw blurRad="38100" dist="38100" dir="2700000" algn="tl">
                    <a:srgbClr val="000000">
                      <a:alpha val="43137"/>
                    </a:srgbClr>
                  </a:outerShdw>
                </a:effectLst>
              </a:rPr>
              <a:t>б </a:t>
            </a:r>
            <a:r>
              <a:rPr lang="ru-RU" sz="1800" b="1" i="1" dirty="0" smtClean="0">
                <a:solidFill>
                  <a:srgbClr val="FFFF00"/>
                </a:solidFill>
                <a:effectLst>
                  <a:outerShdw blurRad="38100" dist="38100" dir="2700000" algn="tl">
                    <a:srgbClr val="000000">
                      <a:alpha val="43137"/>
                    </a:srgbClr>
                  </a:outerShdw>
                </a:effectLst>
              </a:rPr>
              <a:t>класс, МБОУ </a:t>
            </a:r>
            <a:r>
              <a:rPr lang="en-US" sz="1800" b="1" i="1" dirty="0" smtClean="0">
                <a:solidFill>
                  <a:srgbClr val="FFFF00"/>
                </a:solidFill>
                <a:effectLst>
                  <a:outerShdw blurRad="38100" dist="38100" dir="2700000" algn="tl">
                    <a:srgbClr val="000000">
                      <a:alpha val="43137"/>
                    </a:srgbClr>
                  </a:outerShdw>
                </a:effectLst>
              </a:rPr>
              <a:t>,,</a:t>
            </a:r>
            <a:r>
              <a:rPr lang="ru-RU" sz="1800" b="1" i="1" dirty="0" smtClean="0">
                <a:solidFill>
                  <a:srgbClr val="FFFF00"/>
                </a:solidFill>
                <a:effectLst>
                  <a:outerShdw blurRad="38100" dist="38100" dir="2700000" algn="tl">
                    <a:srgbClr val="000000">
                      <a:alpha val="43137"/>
                    </a:srgbClr>
                  </a:outerShdw>
                </a:effectLst>
              </a:rPr>
              <a:t>Лицей № 2</a:t>
            </a:r>
            <a:r>
              <a:rPr lang="en-US" sz="1800" b="1" i="1" dirty="0" smtClean="0">
                <a:solidFill>
                  <a:srgbClr val="FFFF00"/>
                </a:solidFill>
                <a:effectLst>
                  <a:outerShdw blurRad="38100" dist="38100" dir="2700000" algn="tl">
                    <a:srgbClr val="000000">
                      <a:alpha val="43137"/>
                    </a:srgbClr>
                  </a:outerShdw>
                </a:effectLst>
              </a:rPr>
              <a:t>’’</a:t>
            </a:r>
            <a:endParaRPr lang="ru-RU" sz="1800" b="1" i="1"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5724128" y="6597352"/>
            <a:ext cx="2016224" cy="276999"/>
          </a:xfrm>
          <a:prstGeom prst="rect">
            <a:avLst/>
          </a:prstGeom>
          <a:noFill/>
        </p:spPr>
        <p:txBody>
          <a:bodyPr wrap="square" rtlCol="0">
            <a:spAutoFit/>
          </a:bodyPr>
          <a:lstStyle/>
          <a:p>
            <a:pPr algn="r"/>
            <a:r>
              <a:rPr lang="ru-RU" sz="1200" dirty="0" smtClean="0"/>
              <a:t>май 2014</a:t>
            </a:r>
            <a:endParaRPr lang="ru-RU" sz="1200"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История</a:t>
            </a:r>
            <a:endParaRPr lang="ru-RU" dirty="0"/>
          </a:p>
        </p:txBody>
      </p:sp>
      <p:sp>
        <p:nvSpPr>
          <p:cNvPr id="4" name="Заголовок 1"/>
          <p:cNvSpPr>
            <a:spLocks noGrp="1"/>
          </p:cNvSpPr>
          <p:nvPr>
            <p:ph idx="1"/>
          </p:nvPr>
        </p:nvSpPr>
        <p:spPr/>
        <p:txBody>
          <a:bodyPr>
            <a:normAutofit fontScale="47500" lnSpcReduction="20000"/>
          </a:bodyPr>
          <a:lstStyle/>
          <a:p>
            <a:pPr marL="0" indent="0">
              <a:buNone/>
            </a:pPr>
            <a:r>
              <a:rPr lang="ru-RU" b="1" i="1" dirty="0">
                <a:solidFill>
                  <a:srgbClr val="FFFF00"/>
                </a:solidFill>
                <a:effectLst>
                  <a:outerShdw blurRad="38100" dist="38100" dir="2700000" algn="tl">
                    <a:srgbClr val="000000">
                      <a:alpha val="43137"/>
                    </a:srgbClr>
                  </a:outerShdw>
                </a:effectLst>
              </a:rPr>
              <a:t>21 июня в рамках подготовки к новому сезону команда отправилась на предсезонный сбор в Австрию. 27 июня команда сыграла первый товарищеский матч с бакинским «Интером» и победила со счётом 1:0. Гол на свой счёт записал А. Ионов. 29 июля клуб завершил сбор в Леоганге и переехал в другой австрийский город — Ирднинг, где к футболистам присоединились «новички» И. Денисов и К. Самба. 7 июля Анжи сыграл второй контрольный матч против греческого «ПАОКа», в котором ни одна из команд не отметилась голом. 8 июля махачкалинцы завершили учебно-тренировочный сбор в Австрии и отправилась в Москву для подготовки к первому туру чемпионата России против московского «Локомотива», который должен был состояться 14 июля на Анжи-Арене.</a:t>
            </a:r>
          </a:p>
          <a:p>
            <a:pPr marL="0" indent="0">
              <a:buNone/>
            </a:pPr>
            <a:r>
              <a:rPr lang="ru-RU" b="1" i="1" dirty="0">
                <a:solidFill>
                  <a:srgbClr val="FFFF00"/>
                </a:solidFill>
                <a:effectLst>
                  <a:outerShdw blurRad="38100" dist="38100" dir="2700000" algn="tl">
                    <a:srgbClr val="000000">
                      <a:alpha val="43137"/>
                    </a:srgbClr>
                  </a:outerShdw>
                </a:effectLst>
              </a:rPr>
              <a:t>В конце июня стало известно, что комиссия УЕФА запретила махачкалинскому «Анжи» проводить домашние матчи Лиги Европы на территории Дагестана и Северного Кавказа. Руководство «Анжи» приняло решение проводить домашние еврокубковые встречи в </a:t>
            </a:r>
            <a:r>
              <a:rPr lang="ru-RU" b="1" i="1" dirty="0" smtClean="0">
                <a:solidFill>
                  <a:srgbClr val="FFFF00"/>
                </a:solidFill>
                <a:effectLst>
                  <a:outerShdw blurRad="38100" dist="38100" dir="2700000" algn="tl">
                    <a:srgbClr val="000000">
                      <a:alpha val="43137"/>
                    </a:srgbClr>
                  </a:outerShdw>
                </a:effectLst>
              </a:rPr>
              <a:t>Раменском. </a:t>
            </a:r>
            <a:r>
              <a:rPr lang="ru-RU" b="1" i="1" dirty="0">
                <a:solidFill>
                  <a:srgbClr val="FFFF00"/>
                </a:solidFill>
                <a:effectLst>
                  <a:outerShdw blurRad="38100" dist="38100" dir="2700000" algn="tl">
                    <a:srgbClr val="000000">
                      <a:alpha val="43137"/>
                    </a:srgbClr>
                  </a:outerShdw>
                </a:effectLst>
              </a:rPr>
              <a:t>Болельщики клуба обратились к фанатам европейских клубов с просьбой поддержать протест против решения УЕФА запретить проводить клубу домашние матчи еврокубков на территории </a:t>
            </a:r>
            <a:r>
              <a:rPr lang="ru-RU" b="1" i="1" dirty="0" smtClean="0">
                <a:solidFill>
                  <a:srgbClr val="FFFF00"/>
                </a:solidFill>
                <a:effectLst>
                  <a:outerShdw blurRad="38100" dist="38100" dir="2700000" algn="tl">
                    <a:srgbClr val="000000">
                      <a:alpha val="43137"/>
                    </a:srgbClr>
                  </a:outerShdw>
                </a:effectLst>
              </a:rPr>
              <a:t>Дагестана.</a:t>
            </a:r>
            <a:endParaRPr lang="ru-RU" b="1" i="1" dirty="0">
              <a:solidFill>
                <a:srgbClr val="FFFF00"/>
              </a:solidFill>
              <a:effectLst>
                <a:outerShdw blurRad="38100" dist="38100" dir="2700000" algn="tl">
                  <a:srgbClr val="000000">
                    <a:alpha val="43137"/>
                  </a:srgbClr>
                </a:outerShdw>
              </a:effectLst>
            </a:endParaRPr>
          </a:p>
          <a:p>
            <a:endParaRPr lang="ru-RU" dirty="0"/>
          </a:p>
        </p:txBody>
      </p:sp>
      <p:pic>
        <p:nvPicPr>
          <p:cNvPr id="6" name="Picture 5">
            <a:hlinkClick r:id="" action="ppaction://hlinkshowjump?jump=nextslide"/>
          </p:cNvPr>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a:hlinkClick r:id="" action="ppaction://hlinkshowjump?jump=previousslide"/>
          </p:cNvPr>
          <p:cNvPicPr>
            <a:picLocks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376572" y="6321145"/>
            <a:ext cx="432000" cy="29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Управляющая кнопка: в конец 7">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возврат 8">
            <a:hlinkClick r:id="rId4"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 xmlns:p14="http://schemas.microsoft.com/office/powerpoint/2010/main" val="1265003303"/>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История</a:t>
            </a:r>
            <a:endParaRPr lang="ru-RU" dirty="0"/>
          </a:p>
        </p:txBody>
      </p:sp>
      <p:sp>
        <p:nvSpPr>
          <p:cNvPr id="3" name="Объект 2"/>
          <p:cNvSpPr>
            <a:spLocks noGrp="1"/>
          </p:cNvSpPr>
          <p:nvPr>
            <p:ph idx="1"/>
          </p:nvPr>
        </p:nvSpPr>
        <p:spPr/>
        <p:txBody>
          <a:bodyPr>
            <a:normAutofit fontScale="32500" lnSpcReduction="20000"/>
          </a:bodyPr>
          <a:lstStyle/>
          <a:p>
            <a:pPr marL="0" indent="0">
              <a:buNone/>
            </a:pPr>
            <a:r>
              <a:rPr lang="ru-RU" sz="3700" b="1" i="1" dirty="0">
                <a:solidFill>
                  <a:srgbClr val="FFFF00"/>
                </a:solidFill>
                <a:effectLst>
                  <a:outerShdw blurRad="38100" dist="38100" dir="2700000" algn="tl">
                    <a:srgbClr val="000000">
                      <a:alpha val="43137"/>
                    </a:srgbClr>
                  </a:outerShdw>
                </a:effectLst>
              </a:rPr>
              <a:t>В первом туре сезона 2013/14 «Анжи» встретился в родных стенах московским «Локомотивом». На последних минутах встречи при счёте 2:2 капитан команды С. Это’О не смог реализовать пенальти и матч завершился с тем же счётом. В этом матче получил травму Л. Траоре, забивший гол и заработавший пенальти. Матч второго тура против московского «Динамо» получился скандальным. Сначала на 32-й минуте встречи защитник «Динамо» Гранат дважды сыграл рукой в своей штрафной, но судья Карасёв не назначил пенальти. Через минуту был удалён защитник махачкалинцев Эвертон, за срыв перспективной атаки, а на последних секундах был назначен пенальти за игру рукой Карсела-Гонсалесом. Возмущённый Г. Хиддинк после назначения пенальти направился в сторону главного судьи, оттолкнув по пути пытавшегося преградить путь резервного арбитра Р. Чернова, за что впоследствии получил шестиматчевую </a:t>
            </a:r>
            <a:r>
              <a:rPr lang="ru-RU" sz="3700" b="1" i="1" dirty="0" smtClean="0">
                <a:solidFill>
                  <a:srgbClr val="FFFF00"/>
                </a:solidFill>
                <a:effectLst>
                  <a:outerShdw blurRad="38100" dist="38100" dir="2700000" algn="tl">
                    <a:srgbClr val="000000">
                      <a:alpha val="43137"/>
                    </a:srgbClr>
                  </a:outerShdw>
                </a:effectLst>
              </a:rPr>
              <a:t>дисквалификацию. </a:t>
            </a:r>
            <a:r>
              <a:rPr lang="ru-RU" sz="3700" b="1" i="1" dirty="0">
                <a:solidFill>
                  <a:srgbClr val="FFFF00"/>
                </a:solidFill>
                <a:effectLst>
                  <a:outerShdw blurRad="38100" dist="38100" dir="2700000" algn="tl">
                    <a:srgbClr val="000000">
                      <a:alpha val="43137"/>
                    </a:srgbClr>
                  </a:outerShdw>
                </a:effectLst>
              </a:rPr>
              <a:t>Сам матч закончился победой динамовцев со счётом 2:1. Через три дня Хиддинк объявил о своей отставке, а исполняющим обязанности главного тренера был назначен его помощник Р. Мёленстен. 28 июля «Анжи» сыграл вничью с самарскими «Крылья Советов». 1 августа махачкалинцы встречали на «Анжи-Арене» ФК «Ростов». Ростовчане добились победы с минимальным счётом.</a:t>
            </a:r>
          </a:p>
          <a:p>
            <a:pPr marL="0" indent="0">
              <a:buNone/>
            </a:pPr>
            <a:r>
              <a:rPr lang="ru-RU" sz="3700" b="1" i="1" dirty="0">
                <a:solidFill>
                  <a:srgbClr val="FFFF00"/>
                </a:solidFill>
                <a:effectLst>
                  <a:outerShdw blurRad="38100" dist="38100" dir="2700000" algn="tl">
                    <a:srgbClr val="000000">
                      <a:alpha val="43137"/>
                    </a:srgbClr>
                  </a:outerShdw>
                </a:effectLst>
              </a:rPr>
              <a:t>Во время игры с «Ростовом» появилась информация о том, что отсутствующий в заявке из-за травмы полузащитник «Анжи» И. Денисов не нашёл общий язык с легионерами и близок к тому, чтобы уйти из клуба. Руководство клуба сразу же объявило, что Денисов всё ещё действующий игрок Анжи, а его отсутствие связано с травмой. О конфликте Денисова с одноклубниками шла разная информация. Одни источники утверждали, что Денисов обвинил легионеров в том, что они пришли в клуб ради денег, а он — за </a:t>
            </a:r>
            <a:r>
              <a:rPr lang="ru-RU" sz="3700" b="1" i="1" dirty="0" smtClean="0">
                <a:solidFill>
                  <a:srgbClr val="FFFF00"/>
                </a:solidFill>
                <a:effectLst>
                  <a:outerShdw blurRad="38100" dist="38100" dir="2700000" algn="tl">
                    <a:srgbClr val="000000">
                      <a:alpha val="43137"/>
                    </a:srgbClr>
                  </a:outerShdw>
                </a:effectLst>
              </a:rPr>
              <a:t>титулами. </a:t>
            </a:r>
            <a:r>
              <a:rPr lang="ru-RU" sz="3700" b="1" i="1" dirty="0">
                <a:solidFill>
                  <a:srgbClr val="FFFF00"/>
                </a:solidFill>
                <a:effectLst>
                  <a:outerShdw blurRad="38100" dist="38100" dir="2700000" algn="tl">
                    <a:srgbClr val="000000">
                      <a:alpha val="43137"/>
                    </a:srgbClr>
                  </a:outerShdw>
                </a:effectLst>
              </a:rPr>
              <a:t>Другие — что Денисову не понравилось то, что в команде всем, в том числе и заменами по ходу матча, руководит капитан команды — </a:t>
            </a:r>
            <a:r>
              <a:rPr lang="ru-RU" sz="3700" b="1" i="1" dirty="0" smtClean="0">
                <a:solidFill>
                  <a:srgbClr val="FFFF00"/>
                </a:solidFill>
                <a:effectLst>
                  <a:outerShdw blurRad="38100" dist="38100" dir="2700000" algn="tl">
                    <a:srgbClr val="000000">
                      <a:alpha val="43137"/>
                    </a:srgbClr>
                  </a:outerShdw>
                </a:effectLst>
              </a:rPr>
              <a:t>Это’О. </a:t>
            </a:r>
            <a:r>
              <a:rPr lang="ru-RU" sz="3700" b="1" i="1" dirty="0">
                <a:solidFill>
                  <a:srgbClr val="FFFF00"/>
                </a:solidFill>
                <a:effectLst>
                  <a:outerShdw blurRad="38100" dist="38100" dir="2700000" algn="tl">
                    <a:srgbClr val="000000">
                      <a:alpha val="43137"/>
                    </a:srgbClr>
                  </a:outerShdw>
                </a:effectLst>
              </a:rPr>
              <a:t>Была также информация о том, что легионеры хотели «сломать» на тренировке полузащитника О. Ахмедова, а Денисов заступился за </a:t>
            </a:r>
            <a:r>
              <a:rPr lang="ru-RU" sz="3700" b="1" i="1" dirty="0" smtClean="0">
                <a:solidFill>
                  <a:srgbClr val="FFFF00"/>
                </a:solidFill>
                <a:effectLst>
                  <a:outerShdw blurRad="38100" dist="38100" dir="2700000" algn="tl">
                    <a:srgbClr val="000000">
                      <a:alpha val="43137"/>
                    </a:srgbClr>
                  </a:outerShdw>
                </a:effectLst>
              </a:rPr>
              <a:t>него. </a:t>
            </a:r>
            <a:r>
              <a:rPr lang="ru-RU" sz="3700" b="1" i="1" dirty="0">
                <a:solidFill>
                  <a:srgbClr val="FFFF00"/>
                </a:solidFill>
                <a:effectLst>
                  <a:outerShdw blurRad="38100" dist="38100" dir="2700000" algn="tl">
                    <a:srgbClr val="000000">
                      <a:alpha val="43137"/>
                    </a:srgbClr>
                  </a:outerShdw>
                </a:effectLst>
              </a:rPr>
              <a:t>Владелец клуба С. Керимов встал на сторону легионеров и решил расторгнуть контракт с буйным полузащитником.</a:t>
            </a:r>
          </a:p>
          <a:p>
            <a:endParaRPr lang="ru-RU" dirty="0"/>
          </a:p>
        </p:txBody>
      </p:sp>
      <p:pic>
        <p:nvPicPr>
          <p:cNvPr id="6" name="Picture 5">
            <a:hlinkClick r:id="" action="ppaction://hlinkshowjump?jump=nextslide"/>
          </p:cNvPr>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a:hlinkClick r:id="" action="ppaction://hlinkshowjump?jump=previousslide"/>
          </p:cNvPr>
          <p:cNvPicPr>
            <a:picLocks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376572" y="6321145"/>
            <a:ext cx="432000" cy="29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Управляющая кнопка: в конец 7">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возврат 8">
            <a:hlinkClick r:id="rId4"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 xmlns:p14="http://schemas.microsoft.com/office/powerpoint/2010/main" val="1732385558"/>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История</a:t>
            </a:r>
            <a:endParaRPr lang="ru-RU" dirty="0"/>
          </a:p>
        </p:txBody>
      </p:sp>
      <p:sp>
        <p:nvSpPr>
          <p:cNvPr id="3" name="Объект 2"/>
          <p:cNvSpPr>
            <a:spLocks noGrp="1"/>
          </p:cNvSpPr>
          <p:nvPr>
            <p:ph idx="1"/>
          </p:nvPr>
        </p:nvSpPr>
        <p:spPr/>
        <p:txBody>
          <a:bodyPr>
            <a:normAutofit fontScale="25000" lnSpcReduction="20000"/>
          </a:bodyPr>
          <a:lstStyle/>
          <a:p>
            <a:pPr marL="0" indent="0">
              <a:buNone/>
            </a:pPr>
            <a:r>
              <a:rPr lang="ru-RU" sz="4400" b="1" i="1" dirty="0">
                <a:solidFill>
                  <a:srgbClr val="FFFF00"/>
                </a:solidFill>
                <a:effectLst>
                  <a:outerShdw blurRad="38100" dist="38100" dir="2700000" algn="tl">
                    <a:srgbClr val="000000">
                      <a:alpha val="43137"/>
                    </a:srgbClr>
                  </a:outerShdw>
                </a:effectLst>
              </a:rPr>
              <a:t>6 августа 2013 года стало известно, что клуб ожидают большие перемены. Владелец клуба, недовольный результатами своей команды решил сократить финансирование и продать ряд лидеров. На следующий день Председатель совета директоров «Анжи» Константин Ремчуков подтвердил информацию о скорой реорганизации махачкалинского клуба, назначении новым главным тренером Гаджи Гаджиева, а также озвучил новый годовой бюджет. «Главная новость состоит в том, что произойдет переформатирование „Анжи“. Многие дорогие игроки уйдут, бюджет будет на уровне 50-70 миллионов долларов в год. Гаджи Гаджиев возглавит клуб, будет развиваться академия, будет реализовываться среднесрочная стратегия развития и успехов. Быстро не удалось. Сулейман Керимов полностью владеет ситуацией, решение, принятое им, будет озвучено в деталях в среду» — написал Ремчуков на своей страничке в </a:t>
            </a:r>
            <a:r>
              <a:rPr lang="ru-RU" sz="4400" b="1" i="1" dirty="0" smtClean="0">
                <a:solidFill>
                  <a:srgbClr val="FFFF00"/>
                </a:solidFill>
                <a:effectLst>
                  <a:outerShdw blurRad="38100" dist="38100" dir="2700000" algn="tl">
                    <a:srgbClr val="000000">
                      <a:alpha val="43137"/>
                    </a:srgbClr>
                  </a:outerShdw>
                </a:effectLst>
              </a:rPr>
              <a:t>Twitter. </a:t>
            </a:r>
            <a:r>
              <a:rPr lang="ru-RU" sz="4400" b="1" i="1" dirty="0">
                <a:solidFill>
                  <a:srgbClr val="FFFF00"/>
                </a:solidFill>
                <a:effectLst>
                  <a:outerShdw blurRad="38100" dist="38100" dir="2700000" algn="tl">
                    <a:srgbClr val="000000">
                      <a:alpha val="43137"/>
                    </a:srgbClr>
                  </a:outerShdw>
                </a:effectLst>
              </a:rPr>
              <a:t>В официальном заявлении руководства махачкалинского «Анжи» было сказано, что принято решение о разработке новой долгосрочной стратегии развития клуба. Клуб признал, что ранее предпринятые шаги, направленные на скорое достижение максимального спортивного результата, с привлечением дорогостоящих игроков не привели к успеху. Приоритетным направлением развития клуба была названа открытая в конце 2012 года футбольная академия «Анжи</a:t>
            </a:r>
            <a:r>
              <a:rPr lang="ru-RU" sz="4400" b="1" i="1" dirty="0" smtClean="0">
                <a:solidFill>
                  <a:srgbClr val="FFFF00"/>
                </a:solidFill>
                <a:effectLst>
                  <a:outerShdw blurRad="38100" dist="38100" dir="2700000" algn="tl">
                    <a:srgbClr val="000000">
                      <a:alpha val="43137"/>
                    </a:srgbClr>
                  </a:outerShdw>
                </a:effectLst>
              </a:rPr>
              <a:t>». </a:t>
            </a:r>
            <a:r>
              <a:rPr lang="ru-RU" sz="4400" b="1" i="1" dirty="0">
                <a:solidFill>
                  <a:srgbClr val="FFFF00"/>
                </a:solidFill>
                <a:effectLst>
                  <a:outerShdw blurRad="38100" dist="38100" dir="2700000" algn="tl">
                    <a:srgbClr val="000000">
                      <a:alpha val="43137"/>
                    </a:srgbClr>
                  </a:outerShdw>
                </a:effectLst>
              </a:rPr>
              <a:t>Среди возможных причин сокращения финансирования назывались: недовольство низкими результатами команды, ухудшение здоровья С. </a:t>
            </a:r>
            <a:r>
              <a:rPr lang="ru-RU" sz="4400" b="1" i="1" dirty="0" smtClean="0">
                <a:solidFill>
                  <a:srgbClr val="FFFF00"/>
                </a:solidFill>
                <a:effectLst>
                  <a:outerShdw blurRad="38100" dist="38100" dir="2700000" algn="tl">
                    <a:srgbClr val="000000">
                      <a:alpha val="43137"/>
                    </a:srgbClr>
                  </a:outerShdw>
                </a:effectLst>
              </a:rPr>
              <a:t>Керимова; </a:t>
            </a:r>
            <a:r>
              <a:rPr lang="ru-RU" sz="4400" b="1" i="1" dirty="0">
                <a:solidFill>
                  <a:srgbClr val="FFFF00"/>
                </a:solidFill>
                <a:effectLst>
                  <a:outerShdw blurRad="38100" dist="38100" dir="2700000" algn="tl">
                    <a:srgbClr val="000000">
                      <a:alpha val="43137"/>
                    </a:srgbClr>
                  </a:outerShdw>
                </a:effectLst>
              </a:rPr>
              <a:t>падение стоимости акций Уралкалия, доля акций которого принадлежат С. </a:t>
            </a:r>
            <a:r>
              <a:rPr lang="ru-RU" sz="4400" b="1" i="1" dirty="0" smtClean="0">
                <a:solidFill>
                  <a:srgbClr val="FFFF00"/>
                </a:solidFill>
                <a:effectLst>
                  <a:outerShdw blurRad="38100" dist="38100" dir="2700000" algn="tl">
                    <a:srgbClr val="000000">
                      <a:alpha val="43137"/>
                    </a:srgbClr>
                  </a:outerShdw>
                </a:effectLst>
              </a:rPr>
              <a:t>Керимову </a:t>
            </a:r>
            <a:r>
              <a:rPr lang="ru-RU" sz="4400" b="1" i="1" dirty="0">
                <a:solidFill>
                  <a:srgbClr val="FFFF00"/>
                </a:solidFill>
                <a:effectLst>
                  <a:outerShdw blurRad="38100" dist="38100" dir="2700000" algn="tl">
                    <a:srgbClr val="000000">
                      <a:alpha val="43137"/>
                    </a:srgbClr>
                  </a:outerShdw>
                </a:effectLst>
              </a:rPr>
              <a:t>и др.</a:t>
            </a:r>
          </a:p>
          <a:p>
            <a:pPr marL="0" indent="0">
              <a:buNone/>
            </a:pPr>
            <a:r>
              <a:rPr lang="ru-RU" sz="4400" b="1" i="1" dirty="0" smtClean="0">
                <a:solidFill>
                  <a:srgbClr val="FFFF00"/>
                </a:solidFill>
                <a:effectLst>
                  <a:outerShdw blurRad="38100" dist="38100" dir="2700000" algn="tl">
                    <a:srgbClr val="000000">
                      <a:alpha val="43137"/>
                    </a:srgbClr>
                  </a:outerShdw>
                </a:effectLst>
              </a:rPr>
              <a:t>8 </a:t>
            </a:r>
            <a:r>
              <a:rPr lang="ru-RU" sz="4400" b="1" i="1" dirty="0">
                <a:solidFill>
                  <a:srgbClr val="FFFF00"/>
                </a:solidFill>
                <a:effectLst>
                  <a:outerShdw blurRad="38100" dist="38100" dir="2700000" algn="tl">
                    <a:srgbClr val="000000">
                      <a:alpha val="43137"/>
                    </a:srgbClr>
                  </a:outerShdw>
                </a:effectLst>
              </a:rPr>
              <a:t>августа 2013 года главным тренером махачкалинцев был назначен Г. Гаджиев, который воспользовавшись паузой в чемпионате России, вызванной участием национальной сборной в отборочном матче чемпионата мира против команды Северной Ирландии, отправился вместе с командой на короткий сбор в Австрию. 14 августа стало известно о том, что «Анжи» и пермский «Амкар» достигли договорённости о возвращении в клуб отданного ранее в аренду Н. Бурмистрова, а полузащитник «Анжи» О. Шатов продолжит карьеру в «Зените». 15 августа СМИ сообщили о том, что Ю. Жирков, И. Денисов и А. Кокорин подписали контракты с московским «Динамо», М. Буссуфа прошёл медобследование в одной из московских клиник под наблюдением врачей «Локомотива», а из аренды будет возвращён С. Сердеров. 17 августа «Анжи» встретился с «Зенитом» и проиграл с крупным счётом 3:0. Голами отметились Р. Широков, Халк и К. Ансальди. В этом матче в заявке махачкалинцев появилось сразу несколько молодых игроков: Сулейманов, Удунян и И. Абдулавов. Последний даже вышел на поле, заменив на 68 минуте Карсела-Гонсалеса. 20 августа полузащитник Л. Диарра стал игроком московского «Локомотива». Трансфер француза обошёлся железнодорожникам в 14,5 млн </a:t>
            </a:r>
            <a:r>
              <a:rPr lang="ru-RU" sz="4400" b="1" i="1" dirty="0" smtClean="0">
                <a:solidFill>
                  <a:srgbClr val="FFFF00"/>
                </a:solidFill>
                <a:effectLst>
                  <a:outerShdw blurRad="38100" dist="38100" dir="2700000" algn="tl">
                    <a:srgbClr val="000000">
                      <a:alpha val="43137"/>
                    </a:srgbClr>
                  </a:outerShdw>
                </a:effectLst>
              </a:rPr>
              <a:t>евро. </a:t>
            </a:r>
            <a:r>
              <a:rPr lang="ru-RU" sz="4400" b="1" i="1" dirty="0">
                <a:solidFill>
                  <a:srgbClr val="FFFF00"/>
                </a:solidFill>
                <a:effectLst>
                  <a:outerShdw blurRad="38100" dist="38100" dir="2700000" algn="tl">
                    <a:srgbClr val="000000">
                      <a:alpha val="43137"/>
                    </a:srgbClr>
                  </a:outerShdw>
                </a:effectLst>
              </a:rPr>
              <a:t>На следующий день московский «Спартак» объявил о подписании контракта с Жоао Карлосом.</a:t>
            </a:r>
          </a:p>
          <a:p>
            <a:endParaRPr lang="ru-RU" dirty="0"/>
          </a:p>
        </p:txBody>
      </p:sp>
      <p:pic>
        <p:nvPicPr>
          <p:cNvPr id="6" name="Picture 5">
            <a:hlinkClick r:id="" action="ppaction://hlinkshowjump?jump=nextslide"/>
          </p:cNvPr>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a:hlinkClick r:id="" action="ppaction://hlinkshowjump?jump=previousslide"/>
          </p:cNvPr>
          <p:cNvPicPr>
            <a:picLocks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376572" y="6321145"/>
            <a:ext cx="432000" cy="29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Управляющая кнопка: в конец 7">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возврат 8">
            <a:hlinkClick r:id="rId4"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 xmlns:p14="http://schemas.microsoft.com/office/powerpoint/2010/main" val="1156661905"/>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История</a:t>
            </a:r>
            <a:endParaRPr lang="ru-RU" dirty="0"/>
          </a:p>
        </p:txBody>
      </p:sp>
      <p:sp>
        <p:nvSpPr>
          <p:cNvPr id="3" name="Объект 2"/>
          <p:cNvSpPr>
            <a:spLocks noGrp="1"/>
          </p:cNvSpPr>
          <p:nvPr>
            <p:ph idx="1"/>
          </p:nvPr>
        </p:nvSpPr>
        <p:spPr/>
        <p:txBody>
          <a:bodyPr>
            <a:normAutofit fontScale="47500" lnSpcReduction="20000"/>
          </a:bodyPr>
          <a:lstStyle/>
          <a:p>
            <a:pPr marL="0" indent="0">
              <a:buNone/>
            </a:pPr>
            <a:r>
              <a:rPr lang="ru-RU" b="1" i="1" dirty="0" smtClean="0">
                <a:solidFill>
                  <a:srgbClr val="FFFF00"/>
                </a:solidFill>
                <a:effectLst>
                  <a:outerShdw blurRad="38100" dist="38100" dir="2700000" algn="tl">
                    <a:srgbClr val="000000">
                      <a:alpha val="43137"/>
                    </a:srgbClr>
                  </a:outerShdw>
                </a:effectLst>
              </a:rPr>
              <a:t>Сезон 2001/2002</a:t>
            </a:r>
            <a:endParaRPr lang="ru-RU" b="1" i="1" dirty="0">
              <a:solidFill>
                <a:srgbClr val="FFFF00"/>
              </a:solidFill>
              <a:effectLst>
                <a:outerShdw blurRad="38100" dist="38100" dir="2700000" algn="tl">
                  <a:srgbClr val="000000">
                    <a:alpha val="43137"/>
                  </a:srgbClr>
                </a:outerShdw>
              </a:effectLst>
            </a:endParaRPr>
          </a:p>
          <a:p>
            <a:pPr marL="0" indent="0">
              <a:buNone/>
            </a:pPr>
            <a:r>
              <a:rPr lang="ru-RU" b="1" i="1" dirty="0" smtClean="0">
                <a:solidFill>
                  <a:srgbClr val="FFFF00"/>
                </a:solidFill>
                <a:effectLst>
                  <a:outerShdw blurRad="38100" dist="38100" dir="2700000" algn="tl">
                    <a:srgbClr val="000000">
                      <a:alpha val="43137"/>
                    </a:srgbClr>
                  </a:outerShdw>
                </a:effectLst>
              </a:rPr>
              <a:t>В </a:t>
            </a:r>
            <a:r>
              <a:rPr lang="ru-RU" b="1" i="1" dirty="0">
                <a:solidFill>
                  <a:srgbClr val="FFFF00"/>
                </a:solidFill>
                <a:effectLst>
                  <a:outerShdw blurRad="38100" dist="38100" dir="2700000" algn="tl">
                    <a:srgbClr val="000000">
                      <a:alpha val="43137"/>
                    </a:srgbClr>
                  </a:outerShdw>
                </a:effectLst>
              </a:rPr>
              <a:t>2001 году «Анжи» завоевал право выступать в Кубке УЕФА. Жребий свёл «Анжи» с многократным чемпионом Шотландии клубом «Рейнджерс» из Глазго. Из-за близкого расположения Махачкалы к Чечне шотландцы во главе с Диком Адвокатом категорически отказались ехать в этот регион и комитет УЕФА принял решение провести один матч на нейтральной территории в Варшаве. «Рейнджерс», в упорной борьбе, выиграл матч со счётом </a:t>
            </a:r>
            <a:r>
              <a:rPr lang="ru-RU" b="1" i="1" dirty="0" smtClean="0">
                <a:solidFill>
                  <a:srgbClr val="FFFF00"/>
                </a:solidFill>
                <a:effectLst>
                  <a:outerShdw blurRad="38100" dist="38100" dir="2700000" algn="tl">
                    <a:srgbClr val="000000">
                      <a:alpha val="43137"/>
                    </a:srgbClr>
                  </a:outerShdw>
                </a:effectLst>
              </a:rPr>
              <a:t>1:0.</a:t>
            </a:r>
            <a:endParaRPr lang="ru-RU" b="1" i="1" dirty="0">
              <a:solidFill>
                <a:srgbClr val="FFFF00"/>
              </a:solidFill>
              <a:effectLst>
                <a:outerShdw blurRad="38100" dist="38100" dir="2700000" algn="tl">
                  <a:srgbClr val="000000">
                    <a:alpha val="43137"/>
                  </a:srgbClr>
                </a:outerShdw>
              </a:effectLst>
            </a:endParaRPr>
          </a:p>
          <a:p>
            <a:pPr marL="0" indent="0">
              <a:buNone/>
            </a:pPr>
            <a:r>
              <a:rPr lang="ru-RU" b="1" i="1" dirty="0" smtClean="0">
                <a:solidFill>
                  <a:srgbClr val="FFFF00"/>
                </a:solidFill>
                <a:effectLst>
                  <a:outerShdw blurRad="38100" dist="38100" dir="2700000" algn="tl">
                    <a:srgbClr val="000000">
                      <a:alpha val="43137"/>
                    </a:srgbClr>
                  </a:outerShdw>
                </a:effectLst>
              </a:rPr>
              <a:t>Сезон 2012/2013</a:t>
            </a:r>
            <a:endParaRPr lang="ru-RU" b="1" i="1" dirty="0">
              <a:solidFill>
                <a:srgbClr val="FFFF00"/>
              </a:solidFill>
              <a:effectLst>
                <a:outerShdw blurRad="38100" dist="38100" dir="2700000" algn="tl">
                  <a:srgbClr val="000000">
                    <a:alpha val="43137"/>
                  </a:srgbClr>
                </a:outerShdw>
              </a:effectLst>
            </a:endParaRPr>
          </a:p>
          <a:p>
            <a:pPr marL="0" indent="0">
              <a:buNone/>
            </a:pPr>
            <a:r>
              <a:rPr lang="ru-RU" b="1" i="1" dirty="0" smtClean="0">
                <a:solidFill>
                  <a:srgbClr val="FFFF00"/>
                </a:solidFill>
                <a:effectLst>
                  <a:outerShdw blurRad="38100" dist="38100" dir="2700000" algn="tl">
                    <a:srgbClr val="000000">
                      <a:alpha val="43137"/>
                    </a:srgbClr>
                  </a:outerShdw>
                </a:effectLst>
              </a:rPr>
              <a:t>В </a:t>
            </a:r>
            <a:r>
              <a:rPr lang="ru-RU" b="1" i="1" dirty="0">
                <a:solidFill>
                  <a:srgbClr val="FFFF00"/>
                </a:solidFill>
                <a:effectLst>
                  <a:outerShdw blurRad="38100" dist="38100" dir="2700000" algn="tl">
                    <a:srgbClr val="000000">
                      <a:alpha val="43137"/>
                    </a:srgbClr>
                  </a:outerShdw>
                </a:effectLst>
              </a:rPr>
              <a:t>2012 году заняв 5 место в Премьер-лиге России «Анжи» во второй раз получает право выступать в еврокубках. 30 июня 2012 на заседании исполнительнго комитета УЕФА в Киеве было принято решение не проводить домашние матчи ЛЕ УЕФА сезона-2012/2013 на территории </a:t>
            </a:r>
            <a:r>
              <a:rPr lang="ru-RU" b="1" i="1" dirty="0" smtClean="0">
                <a:solidFill>
                  <a:srgbClr val="FFFF00"/>
                </a:solidFill>
                <a:effectLst>
                  <a:outerShdw blurRad="38100" dist="38100" dir="2700000" algn="tl">
                    <a:srgbClr val="000000">
                      <a:alpha val="43137"/>
                    </a:srgbClr>
                  </a:outerShdw>
                </a:effectLst>
              </a:rPr>
              <a:t>Дагестана. </a:t>
            </a:r>
            <a:r>
              <a:rPr lang="ru-RU" b="1" i="1" dirty="0">
                <a:solidFill>
                  <a:srgbClr val="FFFF00"/>
                </a:solidFill>
                <a:effectLst>
                  <a:outerShdw blurRad="38100" dist="38100" dir="2700000" algn="tl">
                    <a:srgbClr val="000000">
                      <a:alpha val="43137"/>
                    </a:srgbClr>
                  </a:outerShdw>
                </a:effectLst>
              </a:rPr>
              <a:t>Первые два домашних матча Анжи провёл на стадионе «Сатурн» в </a:t>
            </a:r>
            <a:r>
              <a:rPr lang="ru-RU" b="1" i="1" dirty="0" smtClean="0">
                <a:solidFill>
                  <a:srgbClr val="FFFF00"/>
                </a:solidFill>
                <a:effectLst>
                  <a:outerShdw blurRad="38100" dist="38100" dir="2700000" algn="tl">
                    <a:srgbClr val="000000">
                      <a:alpha val="43137"/>
                    </a:srgbClr>
                  </a:outerShdw>
                </a:effectLst>
              </a:rPr>
              <a:t>Раменском. </a:t>
            </a:r>
            <a:r>
              <a:rPr lang="ru-RU" b="1" i="1" dirty="0">
                <a:solidFill>
                  <a:srgbClr val="FFFF00"/>
                </a:solidFill>
                <a:effectLst>
                  <a:outerShdw blurRad="38100" dist="38100" dir="2700000" algn="tl">
                    <a:srgbClr val="000000">
                      <a:alpha val="43137"/>
                    </a:srgbClr>
                  </a:outerShdw>
                </a:effectLst>
              </a:rPr>
              <a:t>Домашний матч раунда плей-офф и матчи группового этапа Лиги Европы УЕФА махачкалинский клуб проводил на стадионе «Локомотив» в </a:t>
            </a:r>
            <a:r>
              <a:rPr lang="ru-RU" b="1" i="1" dirty="0" smtClean="0">
                <a:solidFill>
                  <a:srgbClr val="FFFF00"/>
                </a:solidFill>
                <a:effectLst>
                  <a:outerShdw blurRad="38100" dist="38100" dir="2700000" algn="tl">
                    <a:srgbClr val="000000">
                      <a:alpha val="43137"/>
                    </a:srgbClr>
                  </a:outerShdw>
                </a:effectLst>
              </a:rPr>
              <a:t>Москве.</a:t>
            </a:r>
            <a:endParaRPr lang="ru-RU" b="1" i="1" dirty="0">
              <a:solidFill>
                <a:srgbClr val="FFFF00"/>
              </a:solidFill>
              <a:effectLst>
                <a:outerShdw blurRad="38100" dist="38100" dir="2700000" algn="tl">
                  <a:srgbClr val="000000">
                    <a:alpha val="43137"/>
                  </a:srgbClr>
                </a:outerShdw>
              </a:effectLst>
            </a:endParaRPr>
          </a:p>
          <a:p>
            <a:endParaRPr lang="ru-RU" dirty="0"/>
          </a:p>
        </p:txBody>
      </p:sp>
      <p:pic>
        <p:nvPicPr>
          <p:cNvPr id="7" name="Picture 2">
            <a:hlinkClick r:id="" action="ppaction://hlinkshowjump?jump=previousslide"/>
          </p:cNvPr>
          <p:cNvPicPr>
            <a:picLocks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376572" y="6321145"/>
            <a:ext cx="432000" cy="29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Управляющая кнопка: в конец 8">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возврат 9">
            <a:hlinkClick r:id="rId4"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 xmlns:p14="http://schemas.microsoft.com/office/powerpoint/2010/main" val="3265752"/>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5473" y="332656"/>
            <a:ext cx="6408712" cy="923330"/>
          </a:xfrm>
          <a:prstGeom prst="rect">
            <a:avLst/>
          </a:prstGeom>
          <a:noFill/>
        </p:spPr>
        <p:txBody>
          <a:bodyPr wrap="square" rtlCol="0">
            <a:spAutoFit/>
          </a:bodyPr>
          <a:lstStyle/>
          <a:p>
            <a:r>
              <a:rPr lang="ru-RU" b="1" i="1" dirty="0" smtClean="0">
                <a:solidFill>
                  <a:srgbClr val="FFFF00"/>
                </a:solidFill>
                <a:effectLst>
                  <a:outerShdw blurRad="38100" dist="38100" dir="2700000" algn="tl">
                    <a:srgbClr val="000000">
                      <a:alpha val="43137"/>
                    </a:srgbClr>
                  </a:outerShdw>
                </a:effectLst>
              </a:rPr>
              <a:t>Финал кубка России в сезоне 2012-2013</a:t>
            </a:r>
          </a:p>
          <a:p>
            <a:r>
              <a:rPr lang="ru-RU" b="1" i="1" dirty="0" smtClean="0">
                <a:solidFill>
                  <a:srgbClr val="FFFF00"/>
                </a:solidFill>
                <a:effectLst>
                  <a:outerShdw blurRad="38100" dist="38100" dir="2700000" algn="tl">
                    <a:srgbClr val="000000">
                      <a:alpha val="43137"/>
                    </a:srgbClr>
                  </a:outerShdw>
                </a:effectLst>
              </a:rPr>
              <a:t>Анжи Махачкала- ЦСКА Москва. Счет 1-1 ( по пенальти 3-4). Матч проводился В Чечне (Грозный). Стадион Ахмат-Арена</a:t>
            </a:r>
            <a:endParaRPr lang="ru-RU" b="1" i="1" dirty="0">
              <a:solidFill>
                <a:srgbClr val="FFFF00"/>
              </a:solidFill>
              <a:effectLst>
                <a:outerShdw blurRad="38100" dist="38100" dir="2700000" algn="tl">
                  <a:srgbClr val="000000">
                    <a:alpha val="43137"/>
                  </a:srgbClr>
                </a:outerShdw>
              </a:effectLst>
            </a:endParaRPr>
          </a:p>
        </p:txBody>
      </p:sp>
      <p:pic>
        <p:nvPicPr>
          <p:cNvPr id="1026" name="Picture 2" descr="C:\Users\user\Desktop\aXeP6iXz8Y4.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90504" y="1412776"/>
            <a:ext cx="2276752" cy="1419412"/>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user\Desktop\VAwVfhiq0BI.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3193119" y="1399480"/>
            <a:ext cx="2685754" cy="1431004"/>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4" descr="C:\Users\user\Desktop\0EapKjKZ8Hc.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6660232" y="1399480"/>
            <a:ext cx="2304142" cy="1445488"/>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descr="C:\Users\user\Desktop\4Njgr4Y89Ps.jpg"/>
          <p:cNvPicPr>
            <a:picLocks noChangeAspect="1" noChangeArrowheads="1"/>
          </p:cNvPicPr>
          <p:nvPr/>
        </p:nvPicPr>
        <p:blipFill>
          <a:blip r:embed="rId6" cstate="email">
            <a:extLst>
              <a:ext uri="{28A0092B-C50C-407E-A947-70E740481C1C}">
                <a14:useLocalDpi xmlns="" xmlns:a14="http://schemas.microsoft.com/office/drawing/2010/main" val="0"/>
              </a:ext>
            </a:extLst>
          </a:blip>
          <a:stretch>
            <a:fillRect/>
          </a:stretch>
        </p:blipFill>
        <p:spPr bwMode="auto">
          <a:xfrm>
            <a:off x="1127200" y="3003326"/>
            <a:ext cx="2103120" cy="1505712"/>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1030" name="Picture 6" descr="C:\Users\user\Desktop\V5cals-Y-IU.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3707423" y="4725144"/>
            <a:ext cx="2071188" cy="1336564"/>
          </a:xfrm>
          <a:prstGeom prst="rect">
            <a:avLst/>
          </a:prstGeom>
          <a:noFill/>
          <a:extLst>
            <a:ext uri="{909E8E84-426E-40DD-AFC4-6F175D3DCCD1}">
              <a14:hiddenFill xmlns="" xmlns:a14="http://schemas.microsoft.com/office/drawing/2010/main">
                <a:solidFill>
                  <a:srgbClr val="FFFFFF"/>
                </a:solidFill>
              </a14:hiddenFill>
            </a:ext>
          </a:extLst>
        </p:spPr>
      </p:pic>
      <p:pic>
        <p:nvPicPr>
          <p:cNvPr id="1031" name="Picture 7" descr="C:\Users\user\Desktop\hGMh7Oy91s0.jpg"/>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3981663" y="3098129"/>
            <a:ext cx="1897210" cy="1316188"/>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C:\Users\user\Desktop\sBfUQTyAUww.jpg"/>
          <p:cNvPicPr>
            <a:picLocks noChangeAspect="1" noChangeArrowheads="1"/>
          </p:cNvPicPr>
          <p:nvPr/>
        </p:nvPicPr>
        <p:blipFill>
          <a:blip r:embed="rId9" cstate="email">
            <a:extLst>
              <a:ext uri="{28A0092B-C50C-407E-A947-70E740481C1C}">
                <a14:useLocalDpi xmlns="" xmlns:a14="http://schemas.microsoft.com/office/drawing/2010/main" val="0"/>
              </a:ext>
            </a:extLst>
          </a:blip>
          <a:srcRect/>
          <a:stretch>
            <a:fillRect/>
          </a:stretch>
        </p:blipFill>
        <p:spPr bwMode="auto">
          <a:xfrm>
            <a:off x="6894614" y="3136888"/>
            <a:ext cx="1835378" cy="1372232"/>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5">
            <a:hlinkClick r:id="" action="ppaction://hlinkshowjump?jump=nextslide"/>
          </p:cNvPr>
          <p:cNvPicPr>
            <a:picLocks noChangeAspect="1" noChangeArrowheads="1"/>
          </p:cNvPicPr>
          <p:nvPr/>
        </p:nvPicPr>
        <p:blipFill>
          <a:blip r:embed="rId10" cstate="email">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Управляющая кнопка: в конец 12">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Управляющая кнопка: возврат 13">
            <a:hlinkClick r:id="rId11"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5" name="Picture 5"/>
          <p:cNvPicPr>
            <a:picLocks noChangeAspect="1" noChangeArrowheads="1"/>
          </p:cNvPicPr>
          <p:nvPr/>
        </p:nvPicPr>
        <p:blipFill>
          <a:blip r:embed="rId10"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flipH="1">
            <a:off x="1377218" y="6319892"/>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69066764"/>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229600" cy="1143000"/>
          </a:xfrm>
        </p:spPr>
        <p:txBody>
          <a:bodyPr/>
          <a:lstStyle/>
          <a:p>
            <a:r>
              <a:rPr lang="ru-RU" b="1" i="1" dirty="0" smtClean="0">
                <a:solidFill>
                  <a:srgbClr val="FFFF00"/>
                </a:solidFill>
                <a:effectLst>
                  <a:outerShdw blurRad="38100" dist="38100" dir="2700000" algn="tl">
                    <a:srgbClr val="000000">
                      <a:alpha val="43137"/>
                    </a:srgbClr>
                  </a:outerShdw>
                </a:effectLst>
              </a:rPr>
              <a:t>Серия пенальти</a:t>
            </a:r>
            <a:endParaRPr lang="ru-RU" b="1" i="1" dirty="0">
              <a:solidFill>
                <a:srgbClr val="FFFF00"/>
              </a:solidFill>
              <a:effectLst>
                <a:outerShdw blurRad="38100" dist="38100" dir="2700000" algn="tl">
                  <a:srgbClr val="000000">
                    <a:alpha val="43137"/>
                  </a:srgbClr>
                </a:outerShdw>
              </a:effectLst>
            </a:endParaRPr>
          </a:p>
        </p:txBody>
      </p:sp>
      <p:pic>
        <p:nvPicPr>
          <p:cNvPr id="3075" name="Picture 3" descr="C:\Users\user\Desktop\whWPcHgOjGk.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1399324"/>
            <a:ext cx="2767030" cy="1694806"/>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C:\Users\user\Desktop\VM4BbhUpzb0.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131840" y="1435279"/>
            <a:ext cx="2279402" cy="1572432"/>
          </a:xfrm>
          <a:prstGeom prst="rect">
            <a:avLst/>
          </a:prstGeom>
          <a:noFill/>
          <a:extLst>
            <a:ext uri="{909E8E84-426E-40DD-AFC4-6F175D3DCCD1}">
              <a14:hiddenFill xmlns="" xmlns:a14="http://schemas.microsoft.com/office/drawing/2010/main">
                <a:solidFill>
                  <a:srgbClr val="FFFFFF"/>
                </a:solidFill>
              </a14:hiddenFill>
            </a:ext>
          </a:extLst>
        </p:spPr>
      </p:pic>
      <p:pic>
        <p:nvPicPr>
          <p:cNvPr id="3077" name="Picture 5" descr="C:\Users\user\Desktop\EhinhS1Srfc.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5868144" y="1435279"/>
            <a:ext cx="2492162" cy="1579018"/>
          </a:xfrm>
          <a:prstGeom prst="rect">
            <a:avLst/>
          </a:prstGeom>
          <a:noFill/>
          <a:extLst>
            <a:ext uri="{909E8E84-426E-40DD-AFC4-6F175D3DCCD1}">
              <a14:hiddenFill xmlns="" xmlns:a14="http://schemas.microsoft.com/office/drawing/2010/main">
                <a:solidFill>
                  <a:srgbClr val="FFFFFF"/>
                </a:solidFill>
              </a14:hiddenFill>
            </a:ext>
          </a:extLst>
        </p:spPr>
      </p:pic>
      <p:pic>
        <p:nvPicPr>
          <p:cNvPr id="3078" name="Picture 6" descr="C:\Users\user\Desktop\UcvglCuTFGY.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flipH="1">
            <a:off x="179512" y="3212976"/>
            <a:ext cx="1782338" cy="2147194"/>
          </a:xfrm>
          <a:prstGeom prst="rect">
            <a:avLst/>
          </a:prstGeom>
          <a:noFill/>
          <a:extLst>
            <a:ext uri="{909E8E84-426E-40DD-AFC4-6F175D3DCCD1}">
              <a14:hiddenFill xmlns="" xmlns:a14="http://schemas.microsoft.com/office/drawing/2010/main">
                <a:solidFill>
                  <a:srgbClr val="FFFFFF"/>
                </a:solidFill>
              </a14:hiddenFill>
            </a:ext>
          </a:extLst>
        </p:spPr>
      </p:pic>
      <p:pic>
        <p:nvPicPr>
          <p:cNvPr id="3079" name="Picture 7" descr="C:\Users\user\Desktop\tSL22ZGLJ2g.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2483768" y="3215107"/>
            <a:ext cx="2361342" cy="1533028"/>
          </a:xfrm>
          <a:prstGeom prst="rect">
            <a:avLst/>
          </a:prstGeom>
          <a:noFill/>
          <a:extLst>
            <a:ext uri="{909E8E84-426E-40DD-AFC4-6F175D3DCCD1}">
              <a14:hiddenFill xmlns="" xmlns:a14="http://schemas.microsoft.com/office/drawing/2010/main">
                <a:solidFill>
                  <a:srgbClr val="FFFFFF"/>
                </a:solidFill>
              </a14:hiddenFill>
            </a:ext>
          </a:extLst>
        </p:spPr>
      </p:pic>
      <p:pic>
        <p:nvPicPr>
          <p:cNvPr id="3080" name="Picture 8" descr="C:\Users\user\Desktop\f7dsSqlS58c.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5868144" y="3212976"/>
            <a:ext cx="2482288" cy="1702694"/>
          </a:xfrm>
          <a:prstGeom prst="rect">
            <a:avLst/>
          </a:prstGeom>
          <a:noFill/>
          <a:extLst>
            <a:ext uri="{909E8E84-426E-40DD-AFC4-6F175D3DCCD1}">
              <a14:hiddenFill xmlns="" xmlns:a14="http://schemas.microsoft.com/office/drawing/2010/main">
                <a:solidFill>
                  <a:srgbClr val="FFFFFF"/>
                </a:solidFill>
              </a14:hiddenFill>
            </a:ext>
          </a:extLst>
        </p:spPr>
      </p:pic>
      <p:pic>
        <p:nvPicPr>
          <p:cNvPr id="3081" name="Picture 9" descr="C:\Users\user\Desktop\81QW3eIqjsI.jpg"/>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4421712" y="5099426"/>
            <a:ext cx="1979060" cy="1329680"/>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5">
            <a:hlinkClick r:id="" action="ppaction://hlinkshowjump?jump=nextslide"/>
          </p:cNvPr>
          <p:cNvPicPr>
            <a:picLocks noChangeAspect="1" noChangeArrowheads="1"/>
          </p:cNvPicPr>
          <p:nvPr/>
        </p:nvPicPr>
        <p:blipFill>
          <a:blip r:embed="rId9" cstate="email">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2">
            <a:hlinkClick r:id="" action="ppaction://hlinkshowjump?jump=previousslide"/>
          </p:cNvPr>
          <p:cNvPicPr>
            <a:picLocks noChangeArrowheads="1"/>
          </p:cNvPicPr>
          <p:nvPr/>
        </p:nvPicPr>
        <p:blipFill>
          <a:blip r:embed="rId10" cstate="email">
            <a:extLst>
              <a:ext uri="{28A0092B-C50C-407E-A947-70E740481C1C}">
                <a14:useLocalDpi xmlns="" xmlns:a14="http://schemas.microsoft.com/office/drawing/2010/main" val="0"/>
              </a:ext>
            </a:extLst>
          </a:blip>
          <a:srcRect/>
          <a:stretch>
            <a:fillRect/>
          </a:stretch>
        </p:blipFill>
        <p:spPr bwMode="auto">
          <a:xfrm>
            <a:off x="1376572" y="6321145"/>
            <a:ext cx="432000" cy="29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Управляющая кнопка: в конец 13">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Управляющая кнопка: возврат 14">
            <a:hlinkClick r:id="rId11"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 xmlns:p14="http://schemas.microsoft.com/office/powerpoint/2010/main" val="2970453609"/>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89700" y="332656"/>
            <a:ext cx="4752528" cy="923330"/>
          </a:xfrm>
          <a:prstGeom prst="rect">
            <a:avLst/>
          </a:prstGeom>
          <a:noFill/>
        </p:spPr>
        <p:txBody>
          <a:bodyPr wrap="square" rtlCol="0">
            <a:spAutoFit/>
          </a:bodyPr>
          <a:lstStyle/>
          <a:p>
            <a:r>
              <a:rPr lang="ru-RU" b="1" i="1" dirty="0" smtClean="0">
                <a:solidFill>
                  <a:srgbClr val="FFFF00"/>
                </a:solidFill>
                <a:effectLst>
                  <a:outerShdw blurRad="38100" dist="38100" dir="2700000" algn="tl">
                    <a:srgbClr val="000000">
                      <a:alpha val="43137"/>
                    </a:srgbClr>
                  </a:outerShdw>
                </a:effectLst>
              </a:rPr>
              <a:t>Ливерпуль-Анжи </a:t>
            </a:r>
            <a:r>
              <a:rPr lang="ru-RU" b="1" i="1" dirty="0">
                <a:solidFill>
                  <a:srgbClr val="FFFF00"/>
                </a:solidFill>
                <a:effectLst>
                  <a:outerShdw blurRad="38100" dist="38100" dir="2700000" algn="tl">
                    <a:srgbClr val="000000">
                      <a:alpha val="43137"/>
                    </a:srgbClr>
                  </a:outerShdw>
                </a:effectLst>
              </a:rPr>
              <a:t>М</a:t>
            </a:r>
            <a:r>
              <a:rPr lang="ru-RU" b="1" i="1" dirty="0" smtClean="0">
                <a:solidFill>
                  <a:srgbClr val="FFFF00"/>
                </a:solidFill>
                <a:effectLst>
                  <a:outerShdw blurRad="38100" dist="38100" dir="2700000" algn="tl">
                    <a:srgbClr val="000000">
                      <a:alpha val="43137"/>
                    </a:srgbClr>
                  </a:outerShdw>
                </a:effectLst>
              </a:rPr>
              <a:t>ахачкала. Лига Европы 2012-2013. Счет 1-0. Матч проводился в Англии (Ливерпуль). Стадион Энфилд.</a:t>
            </a:r>
            <a:endParaRPr lang="ru-RU" b="1" i="1" dirty="0">
              <a:solidFill>
                <a:srgbClr val="FFFF00"/>
              </a:solidFill>
              <a:effectLst>
                <a:outerShdw blurRad="38100" dist="38100" dir="2700000" algn="tl">
                  <a:srgbClr val="000000">
                    <a:alpha val="43137"/>
                  </a:srgbClr>
                </a:outerShdw>
              </a:effectLst>
            </a:endParaRPr>
          </a:p>
        </p:txBody>
      </p:sp>
      <p:pic>
        <p:nvPicPr>
          <p:cNvPr id="4098" name="Picture 2" descr="C:\Users\user\Desktop\rDjCbyrfByI.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07504" y="1412776"/>
            <a:ext cx="2460124" cy="2271514"/>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descr="C:\Users\user\Desktop\MNUInmkud9E.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7020272" y="1412776"/>
            <a:ext cx="1961260" cy="2670398"/>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C:\Users\user\Desktop\DWokppJsIgc.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flipH="1">
            <a:off x="107504" y="3816846"/>
            <a:ext cx="2517280" cy="1538338"/>
          </a:xfrm>
          <a:prstGeom prst="rect">
            <a:avLst/>
          </a:prstGeom>
          <a:noFill/>
          <a:extLst>
            <a:ext uri="{909E8E84-426E-40DD-AFC4-6F175D3DCCD1}">
              <a14:hiddenFill xmlns="" xmlns:a14="http://schemas.microsoft.com/office/drawing/2010/main">
                <a:solidFill>
                  <a:srgbClr val="FFFFFF"/>
                </a:solidFill>
              </a14:hiddenFill>
            </a:ext>
          </a:extLst>
        </p:spPr>
      </p:pic>
      <p:pic>
        <p:nvPicPr>
          <p:cNvPr id="4101" name="Picture 5" descr="C:\Users\user\Desktop\6QKR487yhN4.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3563994" y="1653628"/>
            <a:ext cx="2808654" cy="1922366"/>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C:\Users\user\Desktop\sQoHrfUgHlk.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5097815" y="4365104"/>
            <a:ext cx="2632660" cy="1752180"/>
          </a:xfrm>
          <a:prstGeom prst="rect">
            <a:avLst/>
          </a:prstGeom>
          <a:noFill/>
          <a:extLst>
            <a:ext uri="{909E8E84-426E-40DD-AFC4-6F175D3DCCD1}">
              <a14:hiddenFill xmlns="" xmlns:a14="http://schemas.microsoft.com/office/drawing/2010/main">
                <a:solidFill>
                  <a:srgbClr val="FFFFFF"/>
                </a:solidFill>
              </a14:hiddenFill>
            </a:ext>
          </a:extLst>
        </p:spPr>
      </p:pic>
      <p:pic>
        <p:nvPicPr>
          <p:cNvPr id="4103" name="Picture 7" descr="C:\Users\user\Desktop\j5DxXvDQ7g0.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2959134" y="3729650"/>
            <a:ext cx="1817880" cy="1787582"/>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5">
            <a:hlinkClick r:id="" action="ppaction://hlinkshowjump?jump=nextslide"/>
          </p:cNvPr>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2">
            <a:hlinkClick r:id="" action="ppaction://hlinkshowjump?jump=previousslide"/>
          </p:cNvPr>
          <p:cNvPicPr>
            <a:picLocks noChangeArrowheads="1"/>
          </p:cNvPicPr>
          <p:nvPr/>
        </p:nvPicPr>
        <p:blipFill>
          <a:blip r:embed="rId9" cstate="email">
            <a:extLst>
              <a:ext uri="{28A0092B-C50C-407E-A947-70E740481C1C}">
                <a14:useLocalDpi xmlns="" xmlns:a14="http://schemas.microsoft.com/office/drawing/2010/main" val="0"/>
              </a:ext>
            </a:extLst>
          </a:blip>
          <a:srcRect/>
          <a:stretch>
            <a:fillRect/>
          </a:stretch>
        </p:blipFill>
        <p:spPr bwMode="auto">
          <a:xfrm>
            <a:off x="1376572" y="6321145"/>
            <a:ext cx="432000" cy="29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Управляющая кнопка: в конец 12">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Управляющая кнопка: возврат 13">
            <a:hlinkClick r:id="rId10"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 xmlns:p14="http://schemas.microsoft.com/office/powerpoint/2010/main" val="3922011048"/>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b="1" i="1" dirty="0" smtClean="0">
                <a:solidFill>
                  <a:srgbClr val="FFFF00"/>
                </a:solidFill>
                <a:effectLst>
                  <a:outerShdw blurRad="38100" dist="38100" dir="2700000" algn="tl">
                    <a:srgbClr val="000000">
                      <a:alpha val="43137"/>
                    </a:srgbClr>
                  </a:outerShdw>
                </a:effectLst>
              </a:rPr>
              <a:t>Зенит Санкт-Петербург-Анжи Махачкала. </a:t>
            </a:r>
            <a:br>
              <a:rPr lang="ru-RU" sz="1600" b="1" i="1" dirty="0" smtClean="0">
                <a:solidFill>
                  <a:srgbClr val="FFFF00"/>
                </a:solidFill>
                <a:effectLst>
                  <a:outerShdw blurRad="38100" dist="38100" dir="2700000" algn="tl">
                    <a:srgbClr val="000000">
                      <a:alpha val="43137"/>
                    </a:srgbClr>
                  </a:outerShdw>
                </a:effectLst>
              </a:rPr>
            </a:br>
            <a:r>
              <a:rPr lang="ru-RU" sz="1600" b="1" i="1" dirty="0" smtClean="0">
                <a:solidFill>
                  <a:srgbClr val="FFFF00"/>
                </a:solidFill>
                <a:effectLst>
                  <a:outerShdw blurRad="38100" dist="38100" dir="2700000" algn="tl">
                    <a:srgbClr val="000000">
                      <a:alpha val="43137"/>
                    </a:srgbClr>
                  </a:outerShdw>
                </a:effectLst>
              </a:rPr>
              <a:t>Стадия 1</a:t>
            </a:r>
            <a:r>
              <a:rPr lang="en-US" sz="1600" b="1" i="1" dirty="0" smtClean="0">
                <a:solidFill>
                  <a:srgbClr val="FFFF00"/>
                </a:solidFill>
                <a:effectLst>
                  <a:outerShdw blurRad="38100" dist="38100" dir="2700000" algn="tl">
                    <a:srgbClr val="000000">
                      <a:alpha val="43137"/>
                    </a:srgbClr>
                  </a:outerShdw>
                </a:effectLst>
              </a:rPr>
              <a:t>/2</a:t>
            </a:r>
            <a:r>
              <a:rPr lang="ru-RU" sz="1600" b="1" i="1" dirty="0" smtClean="0">
                <a:solidFill>
                  <a:srgbClr val="FFFF00"/>
                </a:solidFill>
                <a:effectLst>
                  <a:outerShdw blurRad="38100" dist="38100" dir="2700000" algn="tl">
                    <a:srgbClr val="000000">
                      <a:alpha val="43137"/>
                    </a:srgbClr>
                  </a:outerShdw>
                </a:effectLst>
              </a:rPr>
              <a:t> кубка России. Счет 0-1.</a:t>
            </a:r>
            <a:br>
              <a:rPr lang="ru-RU" sz="1600" b="1" i="1" dirty="0" smtClean="0">
                <a:solidFill>
                  <a:srgbClr val="FFFF00"/>
                </a:solidFill>
                <a:effectLst>
                  <a:outerShdw blurRad="38100" dist="38100" dir="2700000" algn="tl">
                    <a:srgbClr val="000000">
                      <a:alpha val="43137"/>
                    </a:srgbClr>
                  </a:outerShdw>
                </a:effectLst>
              </a:rPr>
            </a:br>
            <a:r>
              <a:rPr lang="ru-RU" sz="1600" b="1" i="1" dirty="0" smtClean="0">
                <a:solidFill>
                  <a:srgbClr val="FFFF00"/>
                </a:solidFill>
                <a:effectLst>
                  <a:outerShdw blurRad="38100" dist="38100" dir="2700000" algn="tl">
                    <a:srgbClr val="000000">
                      <a:alpha val="43137"/>
                    </a:srgbClr>
                  </a:outerShdw>
                </a:effectLst>
              </a:rPr>
              <a:t>Матч проводился в Санкт-Петербурге. Стадион Петровский.</a:t>
            </a:r>
            <a:endParaRPr lang="ru-RU" sz="1600" b="1" i="1" dirty="0">
              <a:solidFill>
                <a:srgbClr val="FFFF00"/>
              </a:solidFill>
              <a:effectLst>
                <a:outerShdw blurRad="38100" dist="38100" dir="2700000" algn="tl">
                  <a:srgbClr val="000000">
                    <a:alpha val="43137"/>
                  </a:srgbClr>
                </a:outerShdw>
              </a:effectLst>
            </a:endParaRPr>
          </a:p>
        </p:txBody>
      </p:sp>
      <p:pic>
        <p:nvPicPr>
          <p:cNvPr id="5122" name="Picture 2" descr="C:\Users\user\Desktop\EbiwgTto1JU.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219273" y="1268760"/>
            <a:ext cx="1695548" cy="2782440"/>
          </a:xfrm>
          <a:prstGeom prst="rect">
            <a:avLst/>
          </a:prstGeom>
          <a:noFill/>
          <a:extLst>
            <a:ext uri="{909E8E84-426E-40DD-AFC4-6F175D3DCCD1}">
              <a14:hiddenFill xmlns="" xmlns:a14="http://schemas.microsoft.com/office/drawing/2010/main">
                <a:solidFill>
                  <a:srgbClr val="FFFFFF"/>
                </a:solidFill>
              </a14:hiddenFill>
            </a:ext>
          </a:extLst>
        </p:spPr>
      </p:pic>
      <p:pic>
        <p:nvPicPr>
          <p:cNvPr id="5123" name="Picture 3" descr="C:\Users\user\Desktop\9YbGfwJVtqw.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275856" y="1412776"/>
            <a:ext cx="2679428" cy="1465312"/>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C:\Users\user\Desktop\_wc-WqAY_k4.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flipH="1">
            <a:off x="3254790" y="4725144"/>
            <a:ext cx="2721560" cy="1677586"/>
          </a:xfrm>
          <a:prstGeom prst="rect">
            <a:avLst/>
          </a:prstGeom>
          <a:noFill/>
          <a:extLst>
            <a:ext uri="{909E8E84-426E-40DD-AFC4-6F175D3DCCD1}">
              <a14:hiddenFill xmlns="" xmlns:a14="http://schemas.microsoft.com/office/drawing/2010/main">
                <a:solidFill>
                  <a:srgbClr val="FFFFFF"/>
                </a:solidFill>
              </a14:hiddenFill>
            </a:ext>
          </a:extLst>
        </p:spPr>
      </p:pic>
      <p:pic>
        <p:nvPicPr>
          <p:cNvPr id="5125" name="Picture 5" descr="C:\Users\user\Desktop\R-q5j7WZ-Nc.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flipH="1">
            <a:off x="1475656" y="4196478"/>
            <a:ext cx="1495306" cy="1799288"/>
          </a:xfrm>
          <a:prstGeom prst="rect">
            <a:avLst/>
          </a:prstGeom>
          <a:noFill/>
          <a:extLst>
            <a:ext uri="{909E8E84-426E-40DD-AFC4-6F175D3DCCD1}">
              <a14:hiddenFill xmlns="" xmlns:a14="http://schemas.microsoft.com/office/drawing/2010/main">
                <a:solidFill>
                  <a:srgbClr val="FFFFFF"/>
                </a:solidFill>
              </a14:hiddenFill>
            </a:ext>
          </a:extLst>
        </p:spPr>
      </p:pic>
      <p:pic>
        <p:nvPicPr>
          <p:cNvPr id="5126" name="Picture 6" descr="C:\Users\user\Desktop\v6vEC3pTxBo.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6391910" y="1412776"/>
            <a:ext cx="2640754" cy="1761878"/>
          </a:xfrm>
          <a:prstGeom prst="rect">
            <a:avLst/>
          </a:prstGeom>
          <a:noFill/>
          <a:extLst>
            <a:ext uri="{909E8E84-426E-40DD-AFC4-6F175D3DCCD1}">
              <a14:hiddenFill xmlns="" xmlns:a14="http://schemas.microsoft.com/office/drawing/2010/main">
                <a:solidFill>
                  <a:srgbClr val="FFFFFF"/>
                </a:solidFill>
              </a14:hiddenFill>
            </a:ext>
          </a:extLst>
        </p:spPr>
      </p:pic>
      <p:pic>
        <p:nvPicPr>
          <p:cNvPr id="5127" name="Picture 7" descr="C:\Users\user\Desktop\3L_GXDe6tio.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3419872" y="3174654"/>
            <a:ext cx="2743546" cy="1206730"/>
          </a:xfrm>
          <a:prstGeom prst="rect">
            <a:avLst/>
          </a:prstGeom>
          <a:noFill/>
          <a:extLst>
            <a:ext uri="{909E8E84-426E-40DD-AFC4-6F175D3DCCD1}">
              <a14:hiddenFill xmlns="" xmlns:a14="http://schemas.microsoft.com/office/drawing/2010/main">
                <a:solidFill>
                  <a:srgbClr val="FFFFFF"/>
                </a:solidFill>
              </a14:hiddenFill>
            </a:ext>
          </a:extLst>
        </p:spPr>
      </p:pic>
      <p:pic>
        <p:nvPicPr>
          <p:cNvPr id="5128" name="Picture 8" descr="C:\Users\user\Desktop\HIhY8c2-5f4.jpg"/>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6444208" y="4155886"/>
            <a:ext cx="2588456" cy="1138516"/>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5">
            <a:hlinkClick r:id="" action="ppaction://hlinkshowjump?jump=nextslide"/>
          </p:cNvPr>
          <p:cNvPicPr>
            <a:picLocks noChangeAspect="1" noChangeArrowheads="1"/>
          </p:cNvPicPr>
          <p:nvPr/>
        </p:nvPicPr>
        <p:blipFill>
          <a:blip r:embed="rId9" cstate="email">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2">
            <a:hlinkClick r:id="" action="ppaction://hlinkshowjump?jump=previousslide"/>
          </p:cNvPr>
          <p:cNvPicPr>
            <a:picLocks noChangeArrowheads="1"/>
          </p:cNvPicPr>
          <p:nvPr/>
        </p:nvPicPr>
        <p:blipFill>
          <a:blip r:embed="rId10" cstate="email">
            <a:extLst>
              <a:ext uri="{28A0092B-C50C-407E-A947-70E740481C1C}">
                <a14:useLocalDpi xmlns="" xmlns:a14="http://schemas.microsoft.com/office/drawing/2010/main" val="0"/>
              </a:ext>
            </a:extLst>
          </a:blip>
          <a:srcRect/>
          <a:stretch>
            <a:fillRect/>
          </a:stretch>
        </p:blipFill>
        <p:spPr bwMode="auto">
          <a:xfrm>
            <a:off x="1376572" y="6321145"/>
            <a:ext cx="432000" cy="29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Управляющая кнопка: в конец 13">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Управляющая кнопка: возврат 14">
            <a:hlinkClick r:id="rId11"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 xmlns:p14="http://schemas.microsoft.com/office/powerpoint/2010/main" val="2970488506"/>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b="1" i="1" dirty="0" smtClean="0">
                <a:solidFill>
                  <a:srgbClr val="FFFF00"/>
                </a:solidFill>
                <a:effectLst>
                  <a:outerShdw blurRad="38100" dist="38100" dir="2700000" algn="tl">
                    <a:srgbClr val="000000">
                      <a:alpha val="43137"/>
                    </a:srgbClr>
                  </a:outerShdw>
                </a:effectLst>
              </a:rPr>
              <a:t>Анжи Махачкала-Ганновер 96. Лига Европы 2012-2013. Счет 3-1.</a:t>
            </a:r>
            <a:br>
              <a:rPr lang="ru-RU" sz="1600" b="1" i="1" dirty="0" smtClean="0">
                <a:solidFill>
                  <a:srgbClr val="FFFF00"/>
                </a:solidFill>
                <a:effectLst>
                  <a:outerShdw blurRad="38100" dist="38100" dir="2700000" algn="tl">
                    <a:srgbClr val="000000">
                      <a:alpha val="43137"/>
                    </a:srgbClr>
                  </a:outerShdw>
                </a:effectLst>
              </a:rPr>
            </a:br>
            <a:r>
              <a:rPr lang="ru-RU" sz="1600" b="1" i="1" dirty="0" smtClean="0">
                <a:solidFill>
                  <a:srgbClr val="FFFF00"/>
                </a:solidFill>
                <a:effectLst>
                  <a:outerShdw blurRad="38100" dist="38100" dir="2700000" algn="tl">
                    <a:srgbClr val="000000">
                      <a:alpha val="43137"/>
                    </a:srgbClr>
                  </a:outerShdw>
                </a:effectLst>
              </a:rPr>
              <a:t>Матч проводился в Москве. Стадион Лужники.</a:t>
            </a:r>
            <a:endParaRPr lang="ru-RU" sz="1600" b="1" i="1" dirty="0">
              <a:solidFill>
                <a:srgbClr val="FFFF00"/>
              </a:solidFill>
              <a:effectLst>
                <a:outerShdw blurRad="38100" dist="38100" dir="2700000" algn="tl">
                  <a:srgbClr val="000000">
                    <a:alpha val="43137"/>
                  </a:srgbClr>
                </a:outerShdw>
              </a:effectLst>
            </a:endParaRPr>
          </a:p>
        </p:txBody>
      </p:sp>
      <p:pic>
        <p:nvPicPr>
          <p:cNvPr id="6146" name="Picture 2" descr="C:\Users\user\Desktop\kHKi3SErzsQ.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flipH="1">
            <a:off x="107504" y="1412032"/>
            <a:ext cx="1928952" cy="1282452"/>
          </a:xfrm>
          <a:prstGeom prst="rect">
            <a:avLst/>
          </a:prstGeom>
          <a:noFill/>
          <a:extLst>
            <a:ext uri="{909E8E84-426E-40DD-AFC4-6F175D3DCCD1}">
              <a14:hiddenFill xmlns="" xmlns:a14="http://schemas.microsoft.com/office/drawing/2010/main">
                <a:solidFill>
                  <a:srgbClr val="FFFFFF"/>
                </a:solidFill>
              </a14:hiddenFill>
            </a:ext>
          </a:extLst>
        </p:spPr>
      </p:pic>
      <p:pic>
        <p:nvPicPr>
          <p:cNvPr id="6147" name="Picture 3" descr="C:\Users\user\Desktop\NBh0HfkH-F4.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567294" y="1412032"/>
            <a:ext cx="2004706" cy="1339082"/>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C:\Users\user\Desktop\04avRcLnetU.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5238397" y="1484784"/>
            <a:ext cx="1588130" cy="1193578"/>
          </a:xfrm>
          <a:prstGeom prst="rect">
            <a:avLst/>
          </a:prstGeom>
          <a:noFill/>
          <a:extLst>
            <a:ext uri="{909E8E84-426E-40DD-AFC4-6F175D3DCCD1}">
              <a14:hiddenFill xmlns="" xmlns:a14="http://schemas.microsoft.com/office/drawing/2010/main">
                <a:solidFill>
                  <a:srgbClr val="FFFFFF"/>
                </a:solidFill>
              </a14:hiddenFill>
            </a:ext>
          </a:extLst>
        </p:spPr>
      </p:pic>
      <p:pic>
        <p:nvPicPr>
          <p:cNvPr id="6149" name="Picture 5" descr="C:\Users\user\Desktop\R3A9BmUKoGU.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191959" y="1412032"/>
            <a:ext cx="1939140" cy="1151364"/>
          </a:xfrm>
          <a:prstGeom prst="rect">
            <a:avLst/>
          </a:prstGeom>
          <a:noFill/>
          <a:extLst>
            <a:ext uri="{909E8E84-426E-40DD-AFC4-6F175D3DCCD1}">
              <a14:hiddenFill xmlns="" xmlns:a14="http://schemas.microsoft.com/office/drawing/2010/main">
                <a:solidFill>
                  <a:srgbClr val="FFFFFF"/>
                </a:solidFill>
              </a14:hiddenFill>
            </a:ext>
          </a:extLst>
        </p:spPr>
      </p:pic>
      <p:pic>
        <p:nvPicPr>
          <p:cNvPr id="6151" name="Picture 7" descr="C:\Users\user\Desktop\qqjczrxSfEs.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107504" y="2996952"/>
            <a:ext cx="2202794" cy="1247676"/>
          </a:xfrm>
          <a:prstGeom prst="rect">
            <a:avLst/>
          </a:prstGeom>
          <a:noFill/>
          <a:extLst>
            <a:ext uri="{909E8E84-426E-40DD-AFC4-6F175D3DCCD1}">
              <a14:hiddenFill xmlns="" xmlns:a14="http://schemas.microsoft.com/office/drawing/2010/main">
                <a:solidFill>
                  <a:srgbClr val="FFFFFF"/>
                </a:solidFill>
              </a14:hiddenFill>
            </a:ext>
          </a:extLst>
        </p:spPr>
      </p:pic>
      <p:pic>
        <p:nvPicPr>
          <p:cNvPr id="6152" name="Picture 8" descr="C:\Users\user\Desktop\x8pz1rJ9l8s.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rot="10800000" flipH="1" flipV="1">
            <a:off x="2771800" y="3026233"/>
            <a:ext cx="1888418" cy="1189114"/>
          </a:xfrm>
          <a:prstGeom prst="rect">
            <a:avLst/>
          </a:prstGeom>
          <a:noFill/>
          <a:extLst>
            <a:ext uri="{909E8E84-426E-40DD-AFC4-6F175D3DCCD1}">
              <a14:hiddenFill xmlns="" xmlns:a14="http://schemas.microsoft.com/office/drawing/2010/main">
                <a:solidFill>
                  <a:srgbClr val="FFFFFF"/>
                </a:solidFill>
              </a14:hiddenFill>
            </a:ext>
          </a:extLst>
        </p:spPr>
      </p:pic>
      <p:pic>
        <p:nvPicPr>
          <p:cNvPr id="6154" name="Picture 10" descr="C:\Users\user\Desktop\O6Q78Hzt1_E.jpg"/>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5207553" y="2996952"/>
            <a:ext cx="1649818" cy="1247676"/>
          </a:xfrm>
          <a:prstGeom prst="rect">
            <a:avLst/>
          </a:prstGeom>
          <a:noFill/>
          <a:extLst>
            <a:ext uri="{909E8E84-426E-40DD-AFC4-6F175D3DCCD1}">
              <a14:hiddenFill xmlns="" xmlns:a14="http://schemas.microsoft.com/office/drawing/2010/main">
                <a:solidFill>
                  <a:srgbClr val="FFFFFF"/>
                </a:solidFill>
              </a14:hiddenFill>
            </a:ext>
          </a:extLst>
        </p:spPr>
      </p:pic>
      <p:pic>
        <p:nvPicPr>
          <p:cNvPr id="6157" name="Picture 13" descr="C:\Users\user\Desktop\GQHawORi1Oc.jpg"/>
          <p:cNvPicPr>
            <a:picLocks noChangeAspect="1" noChangeArrowheads="1"/>
          </p:cNvPicPr>
          <p:nvPr/>
        </p:nvPicPr>
        <p:blipFill>
          <a:blip r:embed="rId9" cstate="email">
            <a:extLst>
              <a:ext uri="{28A0092B-C50C-407E-A947-70E740481C1C}">
                <a14:useLocalDpi xmlns="" xmlns:a14="http://schemas.microsoft.com/office/drawing/2010/main" val="0"/>
              </a:ext>
            </a:extLst>
          </a:blip>
          <a:srcRect/>
          <a:stretch>
            <a:fillRect/>
          </a:stretch>
        </p:blipFill>
        <p:spPr bwMode="auto">
          <a:xfrm>
            <a:off x="1071980" y="4365104"/>
            <a:ext cx="2441674" cy="1163610"/>
          </a:xfrm>
          <a:prstGeom prst="rect">
            <a:avLst/>
          </a:prstGeom>
          <a:noFill/>
          <a:extLst>
            <a:ext uri="{909E8E84-426E-40DD-AFC4-6F175D3DCCD1}">
              <a14:hiddenFill xmlns="" xmlns:a14="http://schemas.microsoft.com/office/drawing/2010/main">
                <a:solidFill>
                  <a:srgbClr val="FFFFFF"/>
                </a:solidFill>
              </a14:hiddenFill>
            </a:ext>
          </a:extLst>
        </p:spPr>
      </p:pic>
      <p:pic>
        <p:nvPicPr>
          <p:cNvPr id="6158" name="Picture 14" descr="C:\Users\user\Desktop\bV3gxzP3Png.jpg"/>
          <p:cNvPicPr>
            <a:picLocks noChangeAspect="1" noChangeArrowheads="1"/>
          </p:cNvPicPr>
          <p:nvPr/>
        </p:nvPicPr>
        <p:blipFill>
          <a:blip r:embed="rId10" cstate="email">
            <a:extLst>
              <a:ext uri="{28A0092B-C50C-407E-A947-70E740481C1C}">
                <a14:useLocalDpi xmlns="" xmlns:a14="http://schemas.microsoft.com/office/drawing/2010/main" val="0"/>
              </a:ext>
            </a:extLst>
          </a:blip>
          <a:srcRect/>
          <a:stretch>
            <a:fillRect/>
          </a:stretch>
        </p:blipFill>
        <p:spPr bwMode="auto">
          <a:xfrm>
            <a:off x="7299390" y="2996952"/>
            <a:ext cx="1687192" cy="1132264"/>
          </a:xfrm>
          <a:prstGeom prst="rect">
            <a:avLst/>
          </a:prstGeom>
          <a:noFill/>
          <a:extLst>
            <a:ext uri="{909E8E84-426E-40DD-AFC4-6F175D3DCCD1}">
              <a14:hiddenFill xmlns="" xmlns:a14="http://schemas.microsoft.com/office/drawing/2010/main">
                <a:solidFill>
                  <a:srgbClr val="FFFFFF"/>
                </a:solidFill>
              </a14:hiddenFill>
            </a:ext>
          </a:extLst>
        </p:spPr>
      </p:pic>
      <p:pic>
        <p:nvPicPr>
          <p:cNvPr id="6159" name="Picture 15" descr="C:\Users\user\Desktop\wTHepuzGjqE.jpg"/>
          <p:cNvPicPr>
            <a:picLocks noChangeAspect="1" noChangeArrowheads="1"/>
          </p:cNvPicPr>
          <p:nvPr/>
        </p:nvPicPr>
        <p:blipFill>
          <a:blip r:embed="rId11" cstate="email">
            <a:extLst>
              <a:ext uri="{28A0092B-C50C-407E-A947-70E740481C1C}">
                <a14:useLocalDpi xmlns="" xmlns:a14="http://schemas.microsoft.com/office/drawing/2010/main" val="0"/>
              </a:ext>
            </a:extLst>
          </a:blip>
          <a:srcRect/>
          <a:stretch>
            <a:fillRect/>
          </a:stretch>
        </p:blipFill>
        <p:spPr bwMode="auto">
          <a:xfrm>
            <a:off x="6300192" y="4407504"/>
            <a:ext cx="1649818" cy="1169050"/>
          </a:xfrm>
          <a:prstGeom prst="rect">
            <a:avLst/>
          </a:prstGeom>
          <a:noFill/>
          <a:extLst>
            <a:ext uri="{909E8E84-426E-40DD-AFC4-6F175D3DCCD1}">
              <a14:hiddenFill xmlns="" xmlns:a14="http://schemas.microsoft.com/office/drawing/2010/main">
                <a:solidFill>
                  <a:srgbClr val="FFFFFF"/>
                </a:solidFill>
              </a14:hiddenFill>
            </a:ext>
          </a:extLst>
        </p:spPr>
      </p:pic>
      <p:pic>
        <p:nvPicPr>
          <p:cNvPr id="6160" name="Picture 16" descr="C:\Users\user\Desktop\ActfXgR-a5Y.jpg"/>
          <p:cNvPicPr>
            <a:picLocks noChangeAspect="1" noChangeArrowheads="1"/>
          </p:cNvPicPr>
          <p:nvPr/>
        </p:nvPicPr>
        <p:blipFill>
          <a:blip r:embed="rId12" cstate="email">
            <a:extLst>
              <a:ext uri="{28A0092B-C50C-407E-A947-70E740481C1C}">
                <a14:useLocalDpi xmlns="" xmlns:a14="http://schemas.microsoft.com/office/drawing/2010/main" val="0"/>
              </a:ext>
            </a:extLst>
          </a:blip>
          <a:srcRect/>
          <a:stretch>
            <a:fillRect/>
          </a:stretch>
        </p:blipFill>
        <p:spPr bwMode="auto">
          <a:xfrm>
            <a:off x="3716008" y="5085184"/>
            <a:ext cx="2427484" cy="1579760"/>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5">
            <a:hlinkClick r:id="" action="ppaction://hlinkshowjump?jump=nextslide"/>
          </p:cNvPr>
          <p:cNvPicPr>
            <a:picLocks noChangeAspect="1" noChangeArrowheads="1"/>
          </p:cNvPicPr>
          <p:nvPr/>
        </p:nvPicPr>
        <p:blipFill>
          <a:blip r:embed="rId13" cstate="email">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2">
            <a:hlinkClick r:id="" action="ppaction://hlinkshowjump?jump=previousslide"/>
          </p:cNvPr>
          <p:cNvPicPr>
            <a:picLocks noChangeArrowheads="1"/>
          </p:cNvPicPr>
          <p:nvPr/>
        </p:nvPicPr>
        <p:blipFill>
          <a:blip r:embed="rId14" cstate="email">
            <a:extLst>
              <a:ext uri="{28A0092B-C50C-407E-A947-70E740481C1C}">
                <a14:useLocalDpi xmlns="" xmlns:a14="http://schemas.microsoft.com/office/drawing/2010/main" val="0"/>
              </a:ext>
            </a:extLst>
          </a:blip>
          <a:srcRect/>
          <a:stretch>
            <a:fillRect/>
          </a:stretch>
        </p:blipFill>
        <p:spPr bwMode="auto">
          <a:xfrm>
            <a:off x="1376572" y="6321145"/>
            <a:ext cx="432000" cy="29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Управляющая кнопка: в конец 17">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Управляющая кнопка: возврат 18">
            <a:hlinkClick r:id="rId15"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 xmlns:p14="http://schemas.microsoft.com/office/powerpoint/2010/main" val="373924346"/>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b="1" i="1" dirty="0" smtClean="0">
                <a:solidFill>
                  <a:srgbClr val="FFFF00"/>
                </a:solidFill>
                <a:effectLst>
                  <a:outerShdw blurRad="38100" dist="38100" dir="2700000" algn="tl">
                    <a:srgbClr val="000000">
                      <a:alpha val="43137"/>
                    </a:srgbClr>
                  </a:outerShdw>
                </a:effectLst>
              </a:rPr>
              <a:t>Анжи Махачкала-Динамо Москва. </a:t>
            </a:r>
            <a:br>
              <a:rPr lang="ru-RU" sz="1600" b="1" i="1" dirty="0" smtClean="0">
                <a:solidFill>
                  <a:srgbClr val="FFFF00"/>
                </a:solidFill>
                <a:effectLst>
                  <a:outerShdw blurRad="38100" dist="38100" dir="2700000" algn="tl">
                    <a:srgbClr val="000000">
                      <a:alpha val="43137"/>
                    </a:srgbClr>
                  </a:outerShdw>
                </a:effectLst>
              </a:rPr>
            </a:br>
            <a:r>
              <a:rPr lang="ru-RU" sz="1600" b="1" i="1" dirty="0" smtClean="0">
                <a:solidFill>
                  <a:srgbClr val="FFFF00"/>
                </a:solidFill>
                <a:effectLst>
                  <a:outerShdw blurRad="38100" dist="38100" dir="2700000" algn="tl">
                    <a:srgbClr val="000000">
                      <a:alpha val="43137"/>
                    </a:srgbClr>
                  </a:outerShdw>
                </a:effectLst>
              </a:rPr>
              <a:t>Чемпионат России по футболу Сезон 2013-2014. </a:t>
            </a:r>
            <a:br>
              <a:rPr lang="ru-RU" sz="1600" b="1" i="1" dirty="0" smtClean="0">
                <a:solidFill>
                  <a:srgbClr val="FFFF00"/>
                </a:solidFill>
                <a:effectLst>
                  <a:outerShdw blurRad="38100" dist="38100" dir="2700000" algn="tl">
                    <a:srgbClr val="000000">
                      <a:alpha val="43137"/>
                    </a:srgbClr>
                  </a:outerShdw>
                </a:effectLst>
              </a:rPr>
            </a:br>
            <a:r>
              <a:rPr lang="ru-RU" sz="1600" b="1" i="1" dirty="0" smtClean="0">
                <a:solidFill>
                  <a:srgbClr val="FFFF00"/>
                </a:solidFill>
                <a:effectLst>
                  <a:outerShdw blurRad="38100" dist="38100" dir="2700000" algn="tl">
                    <a:srgbClr val="000000">
                      <a:alpha val="43137"/>
                    </a:srgbClr>
                  </a:outerShdw>
                </a:effectLst>
              </a:rPr>
              <a:t>Счет 3-3. Матч проводился в Каспийске. Стадион Анжи- Арена.</a:t>
            </a:r>
            <a:endParaRPr lang="ru-RU" sz="1600" b="1" i="1" dirty="0">
              <a:solidFill>
                <a:srgbClr val="FFFF00"/>
              </a:solidFill>
              <a:effectLst>
                <a:outerShdw blurRad="38100" dist="38100" dir="2700000" algn="tl">
                  <a:srgbClr val="000000">
                    <a:alpha val="43137"/>
                  </a:srgbClr>
                </a:outerShdw>
              </a:effectLst>
            </a:endParaRPr>
          </a:p>
        </p:txBody>
      </p:sp>
      <p:pic>
        <p:nvPicPr>
          <p:cNvPr id="7170" name="Picture 2" descr="C:\Users\user\Desktop\zx4_DCXLX34.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07504" y="1412776"/>
            <a:ext cx="2173884" cy="1630412"/>
          </a:xfrm>
          <a:prstGeom prst="rect">
            <a:avLst/>
          </a:prstGeom>
          <a:noFill/>
          <a:extLst>
            <a:ext uri="{909E8E84-426E-40DD-AFC4-6F175D3DCCD1}">
              <a14:hiddenFill xmlns="" xmlns:a14="http://schemas.microsoft.com/office/drawing/2010/main">
                <a:solidFill>
                  <a:srgbClr val="FFFFFF"/>
                </a:solidFill>
              </a14:hiddenFill>
            </a:ext>
          </a:extLst>
        </p:spPr>
      </p:pic>
      <p:pic>
        <p:nvPicPr>
          <p:cNvPr id="7171" name="Picture 3" descr="C:\Users\user\Desktop\go4yIyBFtSY.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627784" y="1413024"/>
            <a:ext cx="2877968" cy="1702048"/>
          </a:xfrm>
          <a:prstGeom prst="rect">
            <a:avLst/>
          </a:prstGeom>
          <a:noFill/>
          <a:extLst>
            <a:ext uri="{909E8E84-426E-40DD-AFC4-6F175D3DCCD1}">
              <a14:hiddenFill xmlns="" xmlns:a14="http://schemas.microsoft.com/office/drawing/2010/main">
                <a:solidFill>
                  <a:srgbClr val="FFFFFF"/>
                </a:solidFill>
              </a14:hiddenFill>
            </a:ext>
          </a:extLst>
        </p:spPr>
      </p:pic>
      <p:pic>
        <p:nvPicPr>
          <p:cNvPr id="7172" name="Picture 4" descr="C:\Users\user\Desktop\Byd3mHMOkoo.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5678710" y="1268760"/>
            <a:ext cx="2070200" cy="1198452"/>
          </a:xfrm>
          <a:prstGeom prst="rect">
            <a:avLst/>
          </a:prstGeom>
          <a:noFill/>
          <a:extLst>
            <a:ext uri="{909E8E84-426E-40DD-AFC4-6F175D3DCCD1}">
              <a14:hiddenFill xmlns="" xmlns:a14="http://schemas.microsoft.com/office/drawing/2010/main">
                <a:solidFill>
                  <a:srgbClr val="FFFFFF"/>
                </a:solidFill>
              </a14:hiddenFill>
            </a:ext>
          </a:extLst>
        </p:spPr>
      </p:pic>
      <p:pic>
        <p:nvPicPr>
          <p:cNvPr id="7173" name="Picture 5" descr="C:\Users\user\Desktop\Okhw2LWg4eM.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5868144" y="2640050"/>
            <a:ext cx="1691332" cy="1002906"/>
          </a:xfrm>
          <a:prstGeom prst="rect">
            <a:avLst/>
          </a:prstGeom>
          <a:noFill/>
          <a:extLst>
            <a:ext uri="{909E8E84-426E-40DD-AFC4-6F175D3DCCD1}">
              <a14:hiddenFill xmlns="" xmlns:a14="http://schemas.microsoft.com/office/drawing/2010/main">
                <a:solidFill>
                  <a:srgbClr val="FFFFFF"/>
                </a:solidFill>
              </a14:hiddenFill>
            </a:ext>
          </a:extLst>
        </p:spPr>
      </p:pic>
      <p:pic>
        <p:nvPicPr>
          <p:cNvPr id="7174" name="Picture 6" descr="C:\Users\user\Desktop\rE1ih9B1HPI.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990094" y="1413024"/>
            <a:ext cx="1056514" cy="1388792"/>
          </a:xfrm>
          <a:prstGeom prst="rect">
            <a:avLst/>
          </a:prstGeom>
          <a:noFill/>
          <a:extLst>
            <a:ext uri="{909E8E84-426E-40DD-AFC4-6F175D3DCCD1}">
              <a14:hiddenFill xmlns="" xmlns:a14="http://schemas.microsoft.com/office/drawing/2010/main">
                <a:solidFill>
                  <a:srgbClr val="FFFFFF"/>
                </a:solidFill>
              </a14:hiddenFill>
            </a:ext>
          </a:extLst>
        </p:spPr>
      </p:pic>
      <p:pic>
        <p:nvPicPr>
          <p:cNvPr id="7175" name="Picture 7" descr="C:\Users\user\Desktop\bXj-ToBsbqs.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4485811" y="5351569"/>
            <a:ext cx="2039882" cy="1246240"/>
          </a:xfrm>
          <a:prstGeom prst="rect">
            <a:avLst/>
          </a:prstGeom>
          <a:noFill/>
          <a:extLst>
            <a:ext uri="{909E8E84-426E-40DD-AFC4-6F175D3DCCD1}">
              <a14:hiddenFill xmlns="" xmlns:a14="http://schemas.microsoft.com/office/drawing/2010/main">
                <a:solidFill>
                  <a:srgbClr val="FFFFFF"/>
                </a:solidFill>
              </a14:hiddenFill>
            </a:ext>
          </a:extLst>
        </p:spPr>
      </p:pic>
      <p:pic>
        <p:nvPicPr>
          <p:cNvPr id="7176" name="Picture 8" descr="C:\Users\user\Desktop\9vlE1sbPbOk.jpg"/>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101576" y="3175744"/>
            <a:ext cx="1950530" cy="1802656"/>
          </a:xfrm>
          <a:prstGeom prst="rect">
            <a:avLst/>
          </a:prstGeom>
          <a:noFill/>
          <a:extLst>
            <a:ext uri="{909E8E84-426E-40DD-AFC4-6F175D3DCCD1}">
              <a14:hiddenFill xmlns="" xmlns:a14="http://schemas.microsoft.com/office/drawing/2010/main">
                <a:solidFill>
                  <a:srgbClr val="FFFFFF"/>
                </a:solidFill>
              </a14:hiddenFill>
            </a:ext>
          </a:extLst>
        </p:spPr>
      </p:pic>
      <p:pic>
        <p:nvPicPr>
          <p:cNvPr id="7177" name="Picture 9" descr="C:\Users\user\Desktop\6nk2msb9Ejg.jpg"/>
          <p:cNvPicPr>
            <a:picLocks noChangeAspect="1" noChangeArrowheads="1"/>
          </p:cNvPicPr>
          <p:nvPr/>
        </p:nvPicPr>
        <p:blipFill>
          <a:blip r:embed="rId9" cstate="email">
            <a:extLst>
              <a:ext uri="{28A0092B-C50C-407E-A947-70E740481C1C}">
                <a14:useLocalDpi xmlns="" xmlns:a14="http://schemas.microsoft.com/office/drawing/2010/main" val="0"/>
              </a:ext>
            </a:extLst>
          </a:blip>
          <a:srcRect/>
          <a:stretch>
            <a:fillRect/>
          </a:stretch>
        </p:blipFill>
        <p:spPr bwMode="auto">
          <a:xfrm>
            <a:off x="2794740" y="3284984"/>
            <a:ext cx="2589246" cy="1316872"/>
          </a:xfrm>
          <a:prstGeom prst="rect">
            <a:avLst/>
          </a:prstGeom>
          <a:noFill/>
          <a:extLst>
            <a:ext uri="{909E8E84-426E-40DD-AFC4-6F175D3DCCD1}">
              <a14:hiddenFill xmlns="" xmlns:a14="http://schemas.microsoft.com/office/drawing/2010/main">
                <a:solidFill>
                  <a:srgbClr val="FFFFFF"/>
                </a:solidFill>
              </a14:hiddenFill>
            </a:ext>
          </a:extLst>
        </p:spPr>
      </p:pic>
      <p:pic>
        <p:nvPicPr>
          <p:cNvPr id="7178" name="Picture 10" descr="C:\Users\user\Desktop\kS8rUv2QgHw.jpg"/>
          <p:cNvPicPr>
            <a:picLocks noChangeAspect="1" noChangeArrowheads="1"/>
          </p:cNvPicPr>
          <p:nvPr/>
        </p:nvPicPr>
        <p:blipFill>
          <a:blip r:embed="rId10" cstate="email">
            <a:extLst>
              <a:ext uri="{28A0092B-C50C-407E-A947-70E740481C1C}">
                <a14:useLocalDpi xmlns="" xmlns:a14="http://schemas.microsoft.com/office/drawing/2010/main" val="0"/>
              </a:ext>
            </a:extLst>
          </a:blip>
          <a:srcRect/>
          <a:stretch>
            <a:fillRect/>
          </a:stretch>
        </p:blipFill>
        <p:spPr bwMode="auto">
          <a:xfrm>
            <a:off x="5527544" y="3717032"/>
            <a:ext cx="2372532" cy="1416106"/>
          </a:xfrm>
          <a:prstGeom prst="rect">
            <a:avLst/>
          </a:prstGeom>
          <a:noFill/>
          <a:extLst>
            <a:ext uri="{909E8E84-426E-40DD-AFC4-6F175D3DCCD1}">
              <a14:hiddenFill xmlns="" xmlns:a14="http://schemas.microsoft.com/office/drawing/2010/main">
                <a:solidFill>
                  <a:srgbClr val="FFFFFF"/>
                </a:solidFill>
              </a14:hiddenFill>
            </a:ext>
          </a:extLst>
        </p:spPr>
      </p:pic>
      <p:pic>
        <p:nvPicPr>
          <p:cNvPr id="7179" name="Picture 11" descr="C:\Users\user\Desktop\7q4G_elBTo0.jpg"/>
          <p:cNvPicPr>
            <a:picLocks noChangeAspect="1" noChangeArrowheads="1"/>
          </p:cNvPicPr>
          <p:nvPr/>
        </p:nvPicPr>
        <p:blipFill>
          <a:blip r:embed="rId11" cstate="email">
            <a:extLst>
              <a:ext uri="{28A0092B-C50C-407E-A947-70E740481C1C}">
                <a14:useLocalDpi xmlns="" xmlns:a14="http://schemas.microsoft.com/office/drawing/2010/main" val="0"/>
              </a:ext>
            </a:extLst>
          </a:blip>
          <a:srcRect/>
          <a:stretch>
            <a:fillRect/>
          </a:stretch>
        </p:blipFill>
        <p:spPr bwMode="auto">
          <a:xfrm>
            <a:off x="2411760" y="4738297"/>
            <a:ext cx="1879170" cy="1539416"/>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2">
            <a:hlinkClick r:id="" action="ppaction://hlinkshowjump?jump=previousslide"/>
          </p:cNvPr>
          <p:cNvPicPr>
            <a:picLocks noChangeArrowheads="1"/>
          </p:cNvPicPr>
          <p:nvPr/>
        </p:nvPicPr>
        <p:blipFill>
          <a:blip r:embed="rId12" cstate="email">
            <a:extLst>
              <a:ext uri="{28A0092B-C50C-407E-A947-70E740481C1C}">
                <a14:useLocalDpi xmlns="" xmlns:a14="http://schemas.microsoft.com/office/drawing/2010/main" val="0"/>
              </a:ext>
            </a:extLst>
          </a:blip>
          <a:srcRect/>
          <a:stretch>
            <a:fillRect/>
          </a:stretch>
        </p:blipFill>
        <p:spPr bwMode="auto">
          <a:xfrm>
            <a:off x="1376572" y="6321145"/>
            <a:ext cx="432000" cy="29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13"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Управляющая кнопка: в конец 17">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Управляющая кнопка: возврат 18">
            <a:hlinkClick r:id="rId14"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 xmlns:p14="http://schemas.microsoft.com/office/powerpoint/2010/main" val="3693341909"/>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alpha val="82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4" name="Объект 3"/>
          <p:cNvSpPr>
            <a:spLocks noGrp="1"/>
          </p:cNvSpPr>
          <p:nvPr>
            <p:ph idx="1"/>
          </p:nvPr>
        </p:nvSpPr>
        <p:spPr/>
        <p:txBody>
          <a:bodyPr/>
          <a:lstStyle/>
          <a:p>
            <a:r>
              <a:rPr lang="ru-RU" dirty="0">
                <a:hlinkClick r:id="rId2" action="ppaction://hlinksldjump"/>
              </a:rPr>
              <a:t>1.История</a:t>
            </a:r>
            <a:endParaRPr lang="ru-RU" dirty="0"/>
          </a:p>
          <a:p>
            <a:r>
              <a:rPr lang="ru-RU" dirty="0">
                <a:hlinkClick r:id="rId3" action="ppaction://hlinksldjump"/>
              </a:rPr>
              <a:t>2.Легенды Анжи</a:t>
            </a:r>
            <a:endParaRPr lang="ru-RU" dirty="0"/>
          </a:p>
          <a:p>
            <a:r>
              <a:rPr lang="ru-RU" dirty="0">
                <a:hlinkClick r:id="rId4" action="ppaction://hlinksldjump"/>
              </a:rPr>
              <a:t>3.Лучшие игроки в истории Анжи</a:t>
            </a:r>
            <a:endParaRPr lang="ru-RU" dirty="0"/>
          </a:p>
          <a:p>
            <a:r>
              <a:rPr lang="ru-RU" dirty="0">
                <a:hlinkClick r:id="rId5" action="ppaction://hlinksldjump"/>
              </a:rPr>
              <a:t>4.Самые памятные матчи</a:t>
            </a:r>
            <a:endParaRPr lang="ru-RU" dirty="0"/>
          </a:p>
          <a:p>
            <a:r>
              <a:rPr lang="ru-RU" dirty="0">
                <a:hlinkClick r:id="rId6" action="ppaction://hlinksldjump"/>
              </a:rPr>
              <a:t>5.Дикая Дивизия</a:t>
            </a:r>
            <a:endParaRPr lang="ru-RU" dirty="0"/>
          </a:p>
          <a:p>
            <a:r>
              <a:rPr lang="ru-RU" dirty="0">
                <a:hlinkClick r:id="rId7" action="ppaction://hlinksldjump"/>
              </a:rPr>
              <a:t>6.Источники информации</a:t>
            </a:r>
            <a:endParaRPr lang="ru-RU" dirty="0"/>
          </a:p>
          <a:p>
            <a:endParaRPr lang="ru-RU" dirty="0"/>
          </a:p>
        </p:txBody>
      </p:sp>
      <p:sp>
        <p:nvSpPr>
          <p:cNvPr id="5" name="Прямоугольник 4"/>
          <p:cNvSpPr/>
          <p:nvPr/>
        </p:nvSpPr>
        <p:spPr>
          <a:xfrm>
            <a:off x="2566662" y="332656"/>
            <a:ext cx="3969613" cy="923330"/>
          </a:xfrm>
          <a:prstGeom prst="rect">
            <a:avLst/>
          </a:prstGeom>
          <a:noFill/>
        </p:spPr>
        <p:txBody>
          <a:bodyPr wrap="none" lIns="91440" tIns="45720" rIns="91440" bIns="45720">
            <a:spAutoFit/>
          </a:bodyPr>
          <a:lstStyle/>
          <a:p>
            <a:pPr algn="ctr"/>
            <a:r>
              <a:rPr lang="ru-RU" sz="5400" b="1" i="1" cap="none" spc="0" dirty="0" smtClean="0">
                <a:ln w="19050">
                  <a:solidFill>
                    <a:schemeClr val="tx2">
                      <a:tint val="1000"/>
                    </a:schemeClr>
                  </a:solidFill>
                  <a:prstDash val="solid"/>
                </a:ln>
                <a:solidFill>
                  <a:srgbClr val="02AE02"/>
                </a:solidFill>
                <a:effectLst>
                  <a:outerShdw blurRad="50000" dist="50800" dir="7500000" algn="tl">
                    <a:srgbClr val="000000">
                      <a:shade val="5000"/>
                      <a:alpha val="35000"/>
                    </a:srgbClr>
                  </a:outerShdw>
                </a:effectLst>
              </a:rPr>
              <a:t>Содержание</a:t>
            </a:r>
            <a:endParaRPr lang="ru-RU" sz="5400" b="1" i="1" cap="none" spc="0" dirty="0">
              <a:ln w="19050">
                <a:solidFill>
                  <a:schemeClr val="tx2">
                    <a:tint val="1000"/>
                  </a:schemeClr>
                </a:solidFill>
                <a:prstDash val="solid"/>
              </a:ln>
              <a:solidFill>
                <a:srgbClr val="02AE02"/>
              </a:solidFill>
              <a:effectLst>
                <a:outerShdw blurRad="50000" dist="50800" dir="7500000" algn="tl">
                  <a:srgbClr val="000000">
                    <a:shade val="5000"/>
                    <a:alpha val="35000"/>
                  </a:srgbClr>
                </a:outerShdw>
              </a:effectLst>
            </a:endParaRPr>
          </a:p>
        </p:txBody>
      </p:sp>
      <p:sp>
        <p:nvSpPr>
          <p:cNvPr id="3" name="Управляющая кнопка: возврат 2">
            <a:hlinkClick r:id="rId8"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 name="Picture 2">
            <a:hlinkClick r:id="" action="ppaction://hlinkshowjump?jump=previousslide"/>
          </p:cNvPr>
          <p:cNvPicPr>
            <a:picLocks noChangeArrowheads="1"/>
          </p:cNvPicPr>
          <p:nvPr/>
        </p:nvPicPr>
        <p:blipFill>
          <a:blip r:embed="rId9" cstate="email">
            <a:extLst>
              <a:ext uri="{28A0092B-C50C-407E-A947-70E740481C1C}">
                <a14:useLocalDpi xmlns="" xmlns:a14="http://schemas.microsoft.com/office/drawing/2010/main" val="0"/>
              </a:ext>
            </a:extLst>
          </a:blip>
          <a:srcRect/>
          <a:stretch>
            <a:fillRect/>
          </a:stretch>
        </p:blipFill>
        <p:spPr bwMode="auto">
          <a:xfrm>
            <a:off x="1376572" y="6321145"/>
            <a:ext cx="432000" cy="29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10"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Управляющая кнопка: в конец 13">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2476333751"/>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179888" y="1340767"/>
            <a:ext cx="6754813" cy="3419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17905" y="332656"/>
            <a:ext cx="4678781" cy="923330"/>
          </a:xfrm>
          <a:prstGeom prst="rect">
            <a:avLst/>
          </a:prstGeom>
          <a:noFill/>
        </p:spPr>
        <p:txBody>
          <a:bodyPr wrap="none" lIns="91440" tIns="45720" rIns="91440" bIns="45720">
            <a:spAutoFit/>
          </a:bodyPr>
          <a:lstStyle/>
          <a:p>
            <a:pPr algn="ctr"/>
            <a:r>
              <a:rPr lang="ru-RU" sz="5400" b="1" i="1" dirty="0"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Легенды Анжи</a:t>
            </a:r>
            <a:endParaRPr lang="ru-RU" sz="5400" b="1" i="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endParaRPr>
          </a:p>
        </p:txBody>
      </p:sp>
      <p:sp>
        <p:nvSpPr>
          <p:cNvPr id="6" name="Прямоугольник 5">
            <a:hlinkClick r:id="rId3" tooltip="Нарвик Сирхаев"/>
          </p:cNvPr>
          <p:cNvSpPr/>
          <p:nvPr/>
        </p:nvSpPr>
        <p:spPr>
          <a:xfrm>
            <a:off x="1259632" y="1412776"/>
            <a:ext cx="1080120" cy="1637729"/>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a:hlinkClick r:id="rId4" tooltip="Будун Будунов"/>
          </p:cNvPr>
          <p:cNvSpPr/>
          <p:nvPr/>
        </p:nvSpPr>
        <p:spPr>
          <a:xfrm>
            <a:off x="2339752" y="1412776"/>
            <a:ext cx="1080120" cy="1637729"/>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36" name="Picture 12">
            <a:hlinkClick r:id="rId5" tooltip="Шамиль Лахиялов"/>
          </p:cNvPr>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3419872" y="1419742"/>
            <a:ext cx="1103313" cy="1658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7" name="Picture 13">
            <a:hlinkClick r:id="rId7" tooltip="Махач Гаджиев"/>
          </p:cNvPr>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4577294" y="1340767"/>
            <a:ext cx="1103313" cy="1658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8" name="Picture 14">
            <a:hlinkClick r:id="rId8" tooltip="Сердер Сердеров"/>
          </p:cNvPr>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5680607" y="1340766"/>
            <a:ext cx="1103313" cy="1658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9" name="Picture 15">
            <a:hlinkClick r:id="rId9" tooltip="Расим Тагирбеков"/>
          </p:cNvPr>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6831388" y="1409653"/>
            <a:ext cx="1103313" cy="1658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40" name="Picture 16">
            <a:hlinkClick r:id="rId10" tooltip="Камиль Агаларов"/>
          </p:cNvPr>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1179888" y="3050504"/>
            <a:ext cx="1103313" cy="1658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41" name="Picture 17">
            <a:hlinkClick r:id="rId11" tooltip="Али Гаджибеков"/>
          </p:cNvPr>
          <p:cNvPicPr>
            <a:picLocks noChangeAspect="1" noChangeArrowheads="1"/>
          </p:cNvPicPr>
          <p:nvPr/>
        </p:nvPicPr>
        <p:blipFill>
          <a:blip r:embed="rId12" cstate="email">
            <a:extLst>
              <a:ext uri="{28A0092B-C50C-407E-A947-70E740481C1C}">
                <a14:useLocalDpi xmlns="" xmlns:a14="http://schemas.microsoft.com/office/drawing/2010/main" val="0"/>
              </a:ext>
            </a:extLst>
          </a:blip>
          <a:srcRect/>
          <a:stretch>
            <a:fillRect/>
          </a:stretch>
        </p:blipFill>
        <p:spPr bwMode="auto">
          <a:xfrm>
            <a:off x="2284449" y="3050504"/>
            <a:ext cx="1103313" cy="166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42" name="Picture 18">
            <a:hlinkClick r:id="rId13" tooltip="Исламнур Абдулавов"/>
          </p:cNvPr>
          <p:cNvPicPr>
            <a:picLocks noChangeAspect="1" noChangeArrowheads="1"/>
          </p:cNvPicPr>
          <p:nvPr/>
        </p:nvPicPr>
        <p:blipFill>
          <a:blip r:embed="rId12" cstate="email">
            <a:extLst>
              <a:ext uri="{28A0092B-C50C-407E-A947-70E740481C1C}">
                <a14:useLocalDpi xmlns="" xmlns:a14="http://schemas.microsoft.com/office/drawing/2010/main" val="0"/>
              </a:ext>
            </a:extLst>
          </a:blip>
          <a:srcRect/>
          <a:stretch>
            <a:fillRect/>
          </a:stretch>
        </p:blipFill>
        <p:spPr bwMode="auto">
          <a:xfrm>
            <a:off x="3419871" y="3068590"/>
            <a:ext cx="1103313" cy="166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43" name="Picture 19">
            <a:hlinkClick r:id="rId14" tooltip="Арсен Акаев"/>
          </p:cNvPr>
          <p:cNvPicPr>
            <a:picLocks noChangeAspect="1" noChangeArrowheads="1"/>
          </p:cNvPicPr>
          <p:nvPr/>
        </p:nvPicPr>
        <p:blipFill>
          <a:blip r:embed="rId12" cstate="email">
            <a:extLst>
              <a:ext uri="{28A0092B-C50C-407E-A947-70E740481C1C}">
                <a14:useLocalDpi xmlns="" xmlns:a14="http://schemas.microsoft.com/office/drawing/2010/main" val="0"/>
              </a:ext>
            </a:extLst>
          </a:blip>
          <a:srcRect/>
          <a:stretch>
            <a:fillRect/>
          </a:stretch>
        </p:blipFill>
        <p:spPr bwMode="auto">
          <a:xfrm>
            <a:off x="4658880" y="3078679"/>
            <a:ext cx="1103313" cy="166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44" name="Picture 20">
            <a:hlinkClick r:id="rId15" tooltip="Заур Хапов"/>
          </p:cNvPr>
          <p:cNvPicPr>
            <a:picLocks noChangeAspect="1" noChangeArrowheads="1"/>
          </p:cNvPicPr>
          <p:nvPr/>
        </p:nvPicPr>
        <p:blipFill>
          <a:blip r:embed="rId12" cstate="email">
            <a:extLst>
              <a:ext uri="{28A0092B-C50C-407E-A947-70E740481C1C}">
                <a14:useLocalDpi xmlns="" xmlns:a14="http://schemas.microsoft.com/office/drawing/2010/main" val="0"/>
              </a:ext>
            </a:extLst>
          </a:blip>
          <a:srcRect/>
          <a:stretch>
            <a:fillRect/>
          </a:stretch>
        </p:blipFill>
        <p:spPr bwMode="auto">
          <a:xfrm>
            <a:off x="5696483" y="3050504"/>
            <a:ext cx="1103313" cy="166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45" name="Picture 21">
            <a:hlinkClick r:id="rId16" tooltip="Ибрагим Гасанбеков"/>
          </p:cNvPr>
          <p:cNvPicPr>
            <a:picLocks noChangeAspect="1" noChangeArrowheads="1"/>
          </p:cNvPicPr>
          <p:nvPr/>
        </p:nvPicPr>
        <p:blipFill>
          <a:blip r:embed="rId12" cstate="email">
            <a:extLst>
              <a:ext uri="{28A0092B-C50C-407E-A947-70E740481C1C}">
                <a14:useLocalDpi xmlns="" xmlns:a14="http://schemas.microsoft.com/office/drawing/2010/main" val="0"/>
              </a:ext>
            </a:extLst>
          </a:blip>
          <a:srcRect/>
          <a:stretch>
            <a:fillRect/>
          </a:stretch>
        </p:blipFill>
        <p:spPr bwMode="auto">
          <a:xfrm>
            <a:off x="6783920" y="2999704"/>
            <a:ext cx="1103313" cy="166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051720" y="4839543"/>
            <a:ext cx="5040560" cy="646331"/>
          </a:xfrm>
          <a:prstGeom prst="rect">
            <a:avLst/>
          </a:prstGeom>
          <a:noFill/>
        </p:spPr>
        <p:txBody>
          <a:bodyPr wrap="square" rtlCol="0">
            <a:spAutoFit/>
          </a:bodyPr>
          <a:lstStyle/>
          <a:p>
            <a:r>
              <a:rPr lang="ru-RU" b="1" i="1" dirty="0" smtClean="0">
                <a:solidFill>
                  <a:srgbClr val="FFFF00"/>
                </a:solidFill>
                <a:effectLst>
                  <a:outerShdw blurRad="38100" dist="38100" dir="2700000" algn="tl">
                    <a:srgbClr val="000000">
                      <a:alpha val="43137"/>
                    </a:srgbClr>
                  </a:outerShdw>
                </a:effectLst>
              </a:rPr>
              <a:t>Нажмите на фото чтобы получить более подробную информацию. </a:t>
            </a:r>
            <a:endParaRPr lang="ru-RU" b="1" i="1" dirty="0">
              <a:solidFill>
                <a:srgbClr val="FFFF00"/>
              </a:solidFill>
              <a:effectLst>
                <a:outerShdw blurRad="38100" dist="38100" dir="2700000" algn="tl">
                  <a:srgbClr val="000000">
                    <a:alpha val="43137"/>
                  </a:srgbClr>
                </a:outerShdw>
              </a:effectLst>
            </a:endParaRPr>
          </a:p>
        </p:txBody>
      </p:sp>
      <p:sp>
        <p:nvSpPr>
          <p:cNvPr id="18" name="Управляющая кнопка: в конец 17">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Управляющая кнопка: возврат 18">
            <a:hlinkClick r:id="rId17"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0" name="Picture 5"/>
          <p:cNvPicPr>
            <a:picLocks noChangeAspect="1" noChangeArrowheads="1"/>
          </p:cNvPicPr>
          <p:nvPr/>
        </p:nvPicPr>
        <p:blipFill>
          <a:blip r:embed="rId18"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18"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flipH="1">
            <a:off x="1377218" y="6319892"/>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10166536"/>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sz="4000" dirty="0">
                <a:effectLst>
                  <a:outerShdw blurRad="38100" dist="38100" dir="2700000" algn="tl">
                    <a:srgbClr val="000000">
                      <a:alpha val="43137"/>
                    </a:srgbClr>
                  </a:outerShdw>
                </a:effectLst>
              </a:rPr>
              <a:t>Список лучших игроков Анжи</a:t>
            </a:r>
            <a:r>
              <a:rPr lang="ru-RU" dirty="0">
                <a:effectLst>
                  <a:outerShdw blurRad="38100" dist="38100" dir="2700000" algn="tl">
                    <a:srgbClr val="000000">
                      <a:alpha val="43137"/>
                    </a:srgbClr>
                  </a:outerShdw>
                </a:effectLst>
              </a:rPr>
              <a:t/>
            </a:r>
            <a:br>
              <a:rPr lang="ru-RU" dirty="0">
                <a:effectLst>
                  <a:outerShdw blurRad="38100" dist="38100" dir="2700000" algn="tl">
                    <a:srgbClr val="000000">
                      <a:alpha val="43137"/>
                    </a:srgbClr>
                  </a:outerShdw>
                </a:effectLst>
              </a:rPr>
            </a:br>
            <a:endParaRPr lang="ru-RU" dirty="0"/>
          </a:p>
        </p:txBody>
      </p:sp>
      <p:sp>
        <p:nvSpPr>
          <p:cNvPr id="6" name="Объект 5"/>
          <p:cNvSpPr>
            <a:spLocks noGrp="1"/>
          </p:cNvSpPr>
          <p:nvPr>
            <p:ph idx="1"/>
          </p:nvPr>
        </p:nvSpPr>
        <p:spPr/>
        <p:txBody>
          <a:bodyPr>
            <a:normAutofit fontScale="77500" lnSpcReduction="20000"/>
          </a:bodyPr>
          <a:lstStyle/>
          <a:p>
            <a:pPr marL="457200" lvl="1" indent="0">
              <a:buNone/>
            </a:pPr>
            <a:r>
              <a:rPr lang="ru-RU" dirty="0">
                <a:solidFill>
                  <a:srgbClr val="FFFF00"/>
                </a:solidFill>
                <a:effectLst>
                  <a:outerShdw blurRad="38100" dist="38100" dir="2700000" algn="tl">
                    <a:srgbClr val="000000">
                      <a:alpha val="43137"/>
                    </a:srgbClr>
                  </a:outerShdw>
                </a:effectLst>
                <a:hlinkClick r:id="rId2" action="ppaction://hlinksldjump"/>
              </a:rPr>
              <a:t>Юрий Жирков</a:t>
            </a:r>
            <a:r>
              <a:rPr lang="ru-RU" dirty="0">
                <a:solidFill>
                  <a:srgbClr val="FFFF00"/>
                </a:solidFill>
                <a:effectLst>
                  <a:outerShdw blurRad="38100" dist="38100" dir="2700000" algn="tl">
                    <a:srgbClr val="000000">
                      <a:alpha val="43137"/>
                    </a:srgbClr>
                  </a:outerShdw>
                </a:effectLst>
              </a:rPr>
              <a:t> — № 1 (2011/12), № 2 (2012/13</a:t>
            </a:r>
            <a:r>
              <a:rPr lang="ru-RU" dirty="0" smtClean="0">
                <a:solidFill>
                  <a:srgbClr val="FFFF00"/>
                </a:solidFill>
                <a:effectLst>
                  <a:outerShdw blurRad="38100" dist="38100" dir="2700000" algn="tl">
                    <a:srgbClr val="000000">
                      <a:alpha val="43137"/>
                    </a:srgbClr>
                  </a:outerShdw>
                </a:effectLst>
              </a:rPr>
              <a:t>).</a:t>
            </a:r>
          </a:p>
          <a:p>
            <a:pPr marL="457200" lvl="1" indent="0">
              <a:buNone/>
            </a:pPr>
            <a:r>
              <a:rPr lang="ru-RU" dirty="0" smtClean="0">
                <a:solidFill>
                  <a:srgbClr val="FFFF00"/>
                </a:solidFill>
                <a:effectLst>
                  <a:outerShdw blurRad="38100" dist="38100" dir="2700000" algn="tl">
                    <a:srgbClr val="000000">
                      <a:alpha val="43137"/>
                    </a:srgbClr>
                  </a:outerShdw>
                </a:effectLst>
                <a:hlinkClick r:id="rId3" action="ppaction://hlinksldjump"/>
              </a:rPr>
              <a:t>Самюэль Это’о</a:t>
            </a:r>
            <a:r>
              <a:rPr lang="ru-RU" dirty="0" smtClean="0">
                <a:solidFill>
                  <a:srgbClr val="FFFF00"/>
                </a:solidFill>
                <a:effectLst>
                  <a:outerShdw blurRad="38100" dist="38100" dir="2700000" algn="tl">
                    <a:srgbClr val="000000">
                      <a:alpha val="43137"/>
                    </a:srgbClr>
                  </a:outerShdw>
                </a:effectLst>
              </a:rPr>
              <a:t> — № 1 (2012/13), № 2 (2011/12).</a:t>
            </a:r>
          </a:p>
          <a:p>
            <a:pPr marL="457200" lvl="1" indent="0">
              <a:buNone/>
            </a:pPr>
            <a:r>
              <a:rPr lang="ru-RU" dirty="0" smtClean="0">
                <a:solidFill>
                  <a:srgbClr val="FFFF00"/>
                </a:solidFill>
                <a:effectLst>
                  <a:outerShdw blurRad="38100" dist="38100" dir="2700000" algn="tl">
                    <a:srgbClr val="000000">
                      <a:alpha val="43137"/>
                    </a:srgbClr>
                  </a:outerShdw>
                </a:effectLst>
                <a:hlinkClick r:id="rId4" action="ppaction://hlinksldjump"/>
              </a:rPr>
              <a:t>Нарвик </a:t>
            </a:r>
            <a:r>
              <a:rPr lang="ru-RU" dirty="0">
                <a:solidFill>
                  <a:srgbClr val="FFFF00"/>
                </a:solidFill>
                <a:effectLst>
                  <a:outerShdw blurRad="38100" dist="38100" dir="2700000" algn="tl">
                    <a:srgbClr val="000000">
                      <a:alpha val="43137"/>
                    </a:srgbClr>
                  </a:outerShdw>
                </a:effectLst>
                <a:hlinkClick r:id="rId4" action="ppaction://hlinksldjump"/>
              </a:rPr>
              <a:t>Сирхаев</a:t>
            </a:r>
            <a:r>
              <a:rPr lang="ru-RU" dirty="0">
                <a:solidFill>
                  <a:srgbClr val="FFFF00"/>
                </a:solidFill>
                <a:effectLst>
                  <a:outerShdw blurRad="38100" dist="38100" dir="2700000" algn="tl">
                    <a:srgbClr val="000000">
                      <a:alpha val="43137"/>
                    </a:srgbClr>
                  </a:outerShdw>
                </a:effectLst>
              </a:rPr>
              <a:t> — № 1 (2000).</a:t>
            </a:r>
          </a:p>
          <a:p>
            <a:pPr marL="457200" lvl="1" indent="0">
              <a:buNone/>
            </a:pPr>
            <a:r>
              <a:rPr lang="ru-RU" dirty="0">
                <a:solidFill>
                  <a:srgbClr val="FFFF00"/>
                </a:solidFill>
                <a:effectLst>
                  <a:outerShdw blurRad="38100" dist="38100" dir="2700000" algn="tl">
                    <a:srgbClr val="000000">
                      <a:alpha val="43137"/>
                    </a:srgbClr>
                  </a:outerShdw>
                </a:effectLst>
                <a:hlinkClick r:id="rId5" action="ppaction://hlinksldjump"/>
              </a:rPr>
              <a:t>Владимир Габулов</a:t>
            </a:r>
            <a:r>
              <a:rPr lang="ru-RU" dirty="0">
                <a:solidFill>
                  <a:srgbClr val="FFFF00"/>
                </a:solidFill>
                <a:effectLst>
                  <a:outerShdw blurRad="38100" dist="38100" dir="2700000" algn="tl">
                    <a:srgbClr val="000000">
                      <a:alpha val="43137"/>
                    </a:srgbClr>
                  </a:outerShdw>
                </a:effectLst>
              </a:rPr>
              <a:t> — № 2 (2012/13).</a:t>
            </a:r>
          </a:p>
          <a:p>
            <a:pPr marL="457200" lvl="1" indent="0">
              <a:buNone/>
            </a:pPr>
            <a:r>
              <a:rPr lang="ru-RU" dirty="0">
                <a:solidFill>
                  <a:srgbClr val="FFFF00"/>
                </a:solidFill>
                <a:effectLst>
                  <a:outerShdw blurRad="38100" dist="38100" dir="2700000" algn="tl">
                    <a:srgbClr val="000000">
                      <a:alpha val="43137"/>
                    </a:srgbClr>
                  </a:outerShdw>
                </a:effectLst>
                <a:hlinkClick r:id="rId6" action="ppaction://hlinksldjump"/>
              </a:rPr>
              <a:t>Лассана Диарра</a:t>
            </a:r>
            <a:r>
              <a:rPr lang="ru-RU" dirty="0">
                <a:solidFill>
                  <a:srgbClr val="FFFF00"/>
                </a:solidFill>
                <a:effectLst>
                  <a:outerShdw blurRad="38100" dist="38100" dir="2700000" algn="tl">
                    <a:srgbClr val="000000">
                      <a:alpha val="43137"/>
                    </a:srgbClr>
                  </a:outerShdw>
                </a:effectLst>
              </a:rPr>
              <a:t> — № 2 (2012/13).</a:t>
            </a:r>
          </a:p>
          <a:p>
            <a:pPr marL="457200" lvl="1" indent="0">
              <a:buNone/>
            </a:pPr>
            <a:r>
              <a:rPr lang="ru-RU" dirty="0">
                <a:solidFill>
                  <a:srgbClr val="FFFF00"/>
                </a:solidFill>
                <a:effectLst>
                  <a:outerShdw blurRad="38100" dist="38100" dir="2700000" algn="tl">
                    <a:srgbClr val="000000">
                      <a:alpha val="43137"/>
                    </a:srgbClr>
                  </a:outerShdw>
                </a:effectLst>
                <a:hlinkClick r:id="rId7" action="ppaction://hlinksldjump"/>
              </a:rPr>
              <a:t>Элвер Рахимич</a:t>
            </a:r>
            <a:r>
              <a:rPr lang="ru-RU" dirty="0">
                <a:solidFill>
                  <a:srgbClr val="FFFF00"/>
                </a:solidFill>
                <a:effectLst>
                  <a:outerShdw blurRad="38100" dist="38100" dir="2700000" algn="tl">
                    <a:srgbClr val="000000">
                      <a:alpha val="43137"/>
                    </a:srgbClr>
                  </a:outerShdw>
                </a:effectLst>
              </a:rPr>
              <a:t> — № 2 (2000).</a:t>
            </a:r>
          </a:p>
          <a:p>
            <a:pPr marL="457200" lvl="1" indent="0">
              <a:buNone/>
            </a:pPr>
            <a:r>
              <a:rPr lang="ru-RU" dirty="0">
                <a:solidFill>
                  <a:srgbClr val="FFFF00"/>
                </a:solidFill>
                <a:effectLst>
                  <a:outerShdw blurRad="38100" dist="38100" dir="2700000" algn="tl">
                    <a:srgbClr val="000000">
                      <a:alpha val="43137"/>
                    </a:srgbClr>
                  </a:outerShdw>
                </a:effectLst>
                <a:hlinkClick r:id="rId8" action="ppaction://hlinksldjump"/>
              </a:rPr>
              <a:t>Кристофер Самба</a:t>
            </a:r>
            <a:r>
              <a:rPr lang="ru-RU" dirty="0">
                <a:solidFill>
                  <a:srgbClr val="FFFF00"/>
                </a:solidFill>
                <a:effectLst>
                  <a:outerShdw blurRad="38100" dist="38100" dir="2700000" algn="tl">
                    <a:srgbClr val="000000">
                      <a:alpha val="43137"/>
                    </a:srgbClr>
                  </a:outerShdw>
                </a:effectLst>
              </a:rPr>
              <a:t> — № 2 (2012/13).</a:t>
            </a:r>
          </a:p>
          <a:p>
            <a:pPr marL="457200" lvl="1" indent="0">
              <a:buNone/>
            </a:pPr>
            <a:r>
              <a:rPr lang="ru-RU" dirty="0">
                <a:solidFill>
                  <a:srgbClr val="FFFF00"/>
                </a:solidFill>
                <a:effectLst>
                  <a:outerShdw blurRad="38100" dist="38100" dir="2700000" algn="tl">
                    <a:srgbClr val="000000">
                      <a:alpha val="43137"/>
                    </a:srgbClr>
                  </a:outerShdw>
                </a:effectLst>
                <a:hlinkClick r:id="rId9" action="ppaction://hlinksldjump"/>
              </a:rPr>
              <a:t>Руслан Агаларов</a:t>
            </a:r>
            <a:r>
              <a:rPr lang="ru-RU" dirty="0">
                <a:solidFill>
                  <a:srgbClr val="FFFF00"/>
                </a:solidFill>
                <a:effectLst>
                  <a:outerShdw blurRad="38100" dist="38100" dir="2700000" algn="tl">
                    <a:srgbClr val="000000">
                      <a:alpha val="43137"/>
                    </a:srgbClr>
                  </a:outerShdw>
                </a:effectLst>
              </a:rPr>
              <a:t> — № 3 (2001).</a:t>
            </a:r>
          </a:p>
          <a:p>
            <a:pPr marL="457200" lvl="1" indent="0">
              <a:buNone/>
            </a:pPr>
            <a:r>
              <a:rPr lang="ru-RU" dirty="0">
                <a:solidFill>
                  <a:srgbClr val="FFFF00"/>
                </a:solidFill>
                <a:effectLst>
                  <a:outerShdw blurRad="38100" dist="38100" dir="2700000" algn="tl">
                    <a:srgbClr val="000000">
                      <a:alpha val="43137"/>
                    </a:srgbClr>
                  </a:outerShdw>
                </a:effectLst>
                <a:hlinkClick r:id="rId10" action="ppaction://hlinksldjump"/>
              </a:rPr>
              <a:t>Мубарак Буссуфа</a:t>
            </a:r>
            <a:r>
              <a:rPr lang="ru-RU" dirty="0">
                <a:solidFill>
                  <a:srgbClr val="FFFF00"/>
                </a:solidFill>
                <a:effectLst>
                  <a:outerShdw blurRad="38100" dist="38100" dir="2700000" algn="tl">
                    <a:srgbClr val="000000">
                      <a:alpha val="43137"/>
                    </a:srgbClr>
                  </a:outerShdw>
                </a:effectLst>
              </a:rPr>
              <a:t> — № 3 (2011/12).</a:t>
            </a:r>
          </a:p>
          <a:p>
            <a:pPr marL="457200" lvl="1" indent="0">
              <a:buNone/>
            </a:pPr>
            <a:r>
              <a:rPr lang="ru-RU" dirty="0">
                <a:solidFill>
                  <a:srgbClr val="FFFF00"/>
                </a:solidFill>
                <a:effectLst>
                  <a:outerShdw blurRad="38100" dist="38100" dir="2700000" algn="tl">
                    <a:srgbClr val="000000">
                      <a:alpha val="43137"/>
                    </a:srgbClr>
                  </a:outerShdw>
                </a:effectLst>
                <a:hlinkClick r:id="rId11" action="ppaction://hlinksldjump"/>
              </a:rPr>
              <a:t>Андрей Ещенко</a:t>
            </a:r>
            <a:r>
              <a:rPr lang="ru-RU" dirty="0">
                <a:solidFill>
                  <a:srgbClr val="FFFF00"/>
                </a:solidFill>
                <a:effectLst>
                  <a:outerShdw blurRad="38100" dist="38100" dir="2700000" algn="tl">
                    <a:srgbClr val="000000">
                      <a:alpha val="43137"/>
                    </a:srgbClr>
                  </a:outerShdw>
                </a:effectLst>
              </a:rPr>
              <a:t> — № 3 (2012/13).</a:t>
            </a:r>
          </a:p>
          <a:p>
            <a:pPr marL="457200" lvl="1" indent="0">
              <a:buNone/>
            </a:pPr>
            <a:r>
              <a:rPr lang="ru-RU" dirty="0">
                <a:solidFill>
                  <a:srgbClr val="FFFF00"/>
                </a:solidFill>
                <a:effectLst>
                  <a:outerShdw blurRad="38100" dist="38100" dir="2700000" algn="tl">
                    <a:srgbClr val="000000">
                      <a:alpha val="43137"/>
                    </a:srgbClr>
                  </a:outerShdw>
                </a:effectLst>
                <a:hlinkClick r:id="rId12" action="ppaction://hlinksldjump"/>
              </a:rPr>
              <a:t>Предраг Ранджелович</a:t>
            </a:r>
            <a:r>
              <a:rPr lang="ru-RU" dirty="0">
                <a:solidFill>
                  <a:srgbClr val="FFFF00"/>
                </a:solidFill>
                <a:effectLst>
                  <a:outerShdw blurRad="38100" dist="38100" dir="2700000" algn="tl">
                    <a:srgbClr val="000000">
                      <a:alpha val="43137"/>
                    </a:srgbClr>
                  </a:outerShdw>
                </a:effectLst>
              </a:rPr>
              <a:t> — № 3 (2000).</a:t>
            </a:r>
          </a:p>
          <a:p>
            <a:pPr marL="457200" lvl="1" indent="0">
              <a:buNone/>
            </a:pPr>
            <a:r>
              <a:rPr lang="ru-RU" dirty="0">
                <a:solidFill>
                  <a:srgbClr val="FFFF00"/>
                </a:solidFill>
                <a:effectLst>
                  <a:outerShdw blurRad="38100" dist="38100" dir="2700000" algn="tl">
                    <a:srgbClr val="000000">
                      <a:alpha val="43137"/>
                    </a:srgbClr>
                  </a:outerShdw>
                </a:effectLst>
                <a:hlinkClick r:id="rId13" action="ppaction://hlinksldjump"/>
              </a:rPr>
              <a:t>Давид Цораев</a:t>
            </a:r>
            <a:r>
              <a:rPr lang="ru-RU" dirty="0">
                <a:solidFill>
                  <a:srgbClr val="FFFF00"/>
                </a:solidFill>
                <a:effectLst>
                  <a:outerShdw blurRad="38100" dist="38100" dir="2700000" algn="tl">
                    <a:srgbClr val="000000">
                      <a:alpha val="43137"/>
                    </a:srgbClr>
                  </a:outerShdw>
                </a:effectLst>
              </a:rPr>
              <a:t> — № 3 (2010).</a:t>
            </a:r>
          </a:p>
          <a:p>
            <a:endParaRPr lang="ru-RU" dirty="0"/>
          </a:p>
        </p:txBody>
      </p:sp>
      <p:sp>
        <p:nvSpPr>
          <p:cNvPr id="7" name="Управляющая кнопка: в конец 6">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возврат 7">
            <a:hlinkClick r:id="rId14"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Picture 5"/>
          <p:cNvPicPr>
            <a:picLocks noChangeAspect="1" noChangeArrowheads="1"/>
          </p:cNvPicPr>
          <p:nvPr/>
        </p:nvPicPr>
        <p:blipFill>
          <a:blip r:embed="rId15"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15"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flipH="1">
            <a:off x="1377218" y="6319892"/>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81837090"/>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200px-Yuri_Zhirkov_2012.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043608" y="1422023"/>
            <a:ext cx="2399247" cy="38268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3840444" y="1429576"/>
            <a:ext cx="4248472" cy="4031873"/>
          </a:xfrm>
          <a:prstGeom prst="rect">
            <a:avLst/>
          </a:prstGeom>
          <a:noFill/>
        </p:spPr>
        <p:txBody>
          <a:bodyPr wrap="square" rtlCol="0">
            <a:spAutoFit/>
          </a:bodyPr>
          <a:lstStyle/>
          <a:p>
            <a:r>
              <a:rPr lang="ru-RU" sz="1400" b="1" i="1" dirty="0">
                <a:solidFill>
                  <a:srgbClr val="FFFF00"/>
                </a:solidFill>
                <a:effectLst>
                  <a:outerShdw blurRad="38100" dist="38100" dir="2700000" algn="tl">
                    <a:srgbClr val="000000">
                      <a:alpha val="43137"/>
                    </a:srgbClr>
                  </a:outerShdw>
                </a:effectLst>
              </a:rPr>
              <a:t>В настоящее время выступает за московское «Динамо». До этого выступал за тамбовский «Спартак», московский ЦСКА, лондонский «Челси» и махачкалинский «Анжи». Игрок сборной России.</a:t>
            </a:r>
          </a:p>
          <a:p>
            <a:r>
              <a:rPr lang="ru-RU" sz="1400" b="1" i="1" dirty="0">
                <a:solidFill>
                  <a:srgbClr val="FFFF00"/>
                </a:solidFill>
                <a:effectLst>
                  <a:outerShdw blurRad="38100" dist="38100" dir="2700000" algn="tl">
                    <a:srgbClr val="000000">
                      <a:alpha val="43137"/>
                    </a:srgbClr>
                  </a:outerShdw>
                </a:effectLst>
              </a:rPr>
              <a:t>Двукратный чемпион России, четырёхкратный обладатель Кубка России, обладатель Кубка УЕФА, бронзовый призёр чемпионата Европы 2008, чемпион Англии. В октябре 2008 года Жирков был номинирован на премию «Золотой мяч</a:t>
            </a:r>
            <a:r>
              <a:rPr lang="ru-RU" sz="1400" b="1" i="1" dirty="0" smtClean="0">
                <a:solidFill>
                  <a:srgbClr val="FFFF00"/>
                </a:solidFill>
                <a:effectLst>
                  <a:outerShdw blurRad="38100" dist="38100" dir="2700000" algn="tl">
                    <a:srgbClr val="000000">
                      <a:alpha val="43137"/>
                    </a:srgbClr>
                  </a:outerShdw>
                </a:effectLst>
              </a:rPr>
              <a:t>». </a:t>
            </a:r>
            <a:r>
              <a:rPr lang="ru-RU" sz="1400" b="1" i="1" dirty="0">
                <a:solidFill>
                  <a:srgbClr val="FFFF00"/>
                </a:solidFill>
                <a:effectLst>
                  <a:outerShdw blurRad="38100" dist="38100" dir="2700000" algn="tl">
                    <a:srgbClr val="000000">
                      <a:alpha val="43137"/>
                    </a:srgbClr>
                  </a:outerShdw>
                </a:effectLst>
              </a:rPr>
              <a:t>В декабре того же года Жирков был признан лучшим футболистом России по версии </a:t>
            </a:r>
            <a:r>
              <a:rPr lang="ru-RU" sz="1400" b="1" i="1" dirty="0" smtClean="0">
                <a:solidFill>
                  <a:srgbClr val="FFFF00"/>
                </a:solidFill>
                <a:effectLst>
                  <a:outerShdw blurRad="38100" dist="38100" dir="2700000" algn="tl">
                    <a:srgbClr val="000000">
                      <a:alpha val="43137"/>
                    </a:srgbClr>
                  </a:outerShdw>
                </a:effectLst>
              </a:rPr>
              <a:t>РФС, </a:t>
            </a:r>
            <a:r>
              <a:rPr lang="ru-RU" sz="1400" b="1" i="1" dirty="0">
                <a:solidFill>
                  <a:srgbClr val="FFFF00"/>
                </a:solidFill>
                <a:effectLst>
                  <a:outerShdw blurRad="38100" dist="38100" dir="2700000" algn="tl">
                    <a:srgbClr val="000000">
                      <a:alpha val="43137"/>
                    </a:srgbClr>
                  </a:outerShdw>
                </a:effectLst>
              </a:rPr>
              <a:t>по версии журнала «Футбол</a:t>
            </a:r>
            <a:r>
              <a:rPr lang="ru-RU" sz="1400" b="1" i="1" dirty="0" smtClean="0">
                <a:solidFill>
                  <a:srgbClr val="FFFF00"/>
                </a:solidFill>
                <a:effectLst>
                  <a:outerShdw blurRad="38100" dist="38100" dir="2700000" algn="tl">
                    <a:srgbClr val="000000">
                      <a:alpha val="43137"/>
                    </a:srgbClr>
                  </a:outerShdw>
                </a:effectLst>
              </a:rPr>
              <a:t>», </a:t>
            </a:r>
            <a:r>
              <a:rPr lang="ru-RU" sz="1400" b="1" i="1" dirty="0">
                <a:solidFill>
                  <a:srgbClr val="FFFF00"/>
                </a:solidFill>
                <a:effectLst>
                  <a:outerShdw blurRad="38100" dist="38100" dir="2700000" algn="tl">
                    <a:srgbClr val="000000">
                      <a:alpha val="43137"/>
                    </a:srgbClr>
                  </a:outerShdw>
                </a:effectLst>
              </a:rPr>
              <a:t>газеты «Советский спорт</a:t>
            </a:r>
            <a:r>
              <a:rPr lang="ru-RU" sz="1400" b="1" i="1" dirty="0" smtClean="0">
                <a:solidFill>
                  <a:srgbClr val="FFFF00"/>
                </a:solidFill>
                <a:effectLst>
                  <a:outerShdw blurRad="38100" dist="38100" dir="2700000" algn="tl">
                    <a:srgbClr val="000000">
                      <a:alpha val="43137"/>
                    </a:srgbClr>
                  </a:outerShdw>
                </a:effectLst>
              </a:rPr>
              <a:t>», </a:t>
            </a:r>
            <a:r>
              <a:rPr lang="ru-RU" sz="1400" b="1" i="1" dirty="0">
                <a:solidFill>
                  <a:srgbClr val="FFFF00"/>
                </a:solidFill>
                <a:effectLst>
                  <a:outerShdw blurRad="38100" dist="38100" dir="2700000" algn="tl">
                    <a:srgbClr val="000000">
                      <a:alpha val="43137"/>
                    </a:srgbClr>
                  </a:outerShdw>
                </a:effectLst>
              </a:rPr>
              <a:t>а также телепередачи «Футбол России». Обычно играет на позиции левого полузащитника, однако на Евро-2008 выступал на позиции левого защитника, подключаясь при этом и к атакам.</a:t>
            </a:r>
          </a:p>
          <a:p>
            <a:endParaRPr lang="ru-RU" dirty="0"/>
          </a:p>
        </p:txBody>
      </p:sp>
      <p:sp>
        <p:nvSpPr>
          <p:cNvPr id="7" name="TextBox 6"/>
          <p:cNvSpPr txBox="1"/>
          <p:nvPr/>
        </p:nvSpPr>
        <p:spPr>
          <a:xfrm>
            <a:off x="3439592" y="548680"/>
            <a:ext cx="3456384" cy="461665"/>
          </a:xfrm>
          <a:prstGeom prst="rect">
            <a:avLst/>
          </a:prstGeom>
          <a:noFill/>
        </p:spPr>
        <p:txBody>
          <a:bodyPr wrap="square" rtlCol="0">
            <a:spAutoFit/>
          </a:bodyPr>
          <a:lstStyle/>
          <a:p>
            <a:r>
              <a:rPr lang="ru-RU" sz="2400" b="1" i="1" dirty="0" smtClean="0">
                <a:solidFill>
                  <a:srgbClr val="FFFF00"/>
                </a:solidFill>
                <a:effectLst>
                  <a:outerShdw blurRad="38100" dist="38100" dir="2700000" algn="tl">
                    <a:srgbClr val="000000">
                      <a:alpha val="43137"/>
                    </a:srgbClr>
                  </a:outerShdw>
                </a:effectLst>
              </a:rPr>
              <a:t>Юрий Жирков</a:t>
            </a:r>
            <a:endParaRPr lang="ru-RU" sz="2400" b="1" i="1" dirty="0">
              <a:solidFill>
                <a:srgbClr val="FFFF00"/>
              </a:solidFill>
              <a:effectLst>
                <a:outerShdw blurRad="38100" dist="38100" dir="2700000" algn="tl">
                  <a:srgbClr val="000000">
                    <a:alpha val="43137"/>
                  </a:srgbClr>
                </a:outerShdw>
              </a:effectLst>
            </a:endParaRPr>
          </a:p>
        </p:txBody>
      </p:sp>
      <p:sp>
        <p:nvSpPr>
          <p:cNvPr id="6" name="Управляющая кнопка: в конец 5">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возврат 7">
            <a:hlinkClick r:id="rId3"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Picture 5"/>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flipH="1">
            <a:off x="1377218" y="6319892"/>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59558820"/>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5856" y="1268760"/>
            <a:ext cx="4752528" cy="4770537"/>
          </a:xfrm>
          <a:prstGeom prst="rect">
            <a:avLst/>
          </a:prstGeom>
          <a:noFill/>
        </p:spPr>
        <p:txBody>
          <a:bodyPr wrap="square" rtlCol="0">
            <a:spAutoFit/>
          </a:bodyPr>
          <a:lstStyle/>
          <a:p>
            <a:r>
              <a:rPr lang="ru-RU" sz="1100" b="1" i="1" dirty="0">
                <a:solidFill>
                  <a:srgbClr val="FFFF00"/>
                </a:solidFill>
                <a:effectLst>
                  <a:outerShdw blurRad="38100" dist="38100" dir="2700000" algn="tl">
                    <a:srgbClr val="000000">
                      <a:alpha val="43137"/>
                    </a:srgbClr>
                  </a:outerShdw>
                </a:effectLst>
              </a:rPr>
              <a:t>Самюэ́ль Это’о́ Фис (фр. </a:t>
            </a:r>
            <a:r>
              <a:rPr lang="fr-FR" sz="1100" b="1" i="1" dirty="0">
                <a:solidFill>
                  <a:srgbClr val="FFFF00"/>
                </a:solidFill>
                <a:effectLst>
                  <a:outerShdw blurRad="38100" dist="38100" dir="2700000" algn="tl">
                    <a:srgbClr val="000000">
                      <a:alpha val="43137"/>
                    </a:srgbClr>
                  </a:outerShdw>
                </a:effectLst>
              </a:rPr>
              <a:t>Samuel Eto’o Fils</a:t>
            </a:r>
            <a:r>
              <a:rPr lang="ru-RU" sz="1100" b="1" i="1" dirty="0">
                <a:solidFill>
                  <a:srgbClr val="FFFF00"/>
                </a:solidFill>
                <a:effectLst>
                  <a:outerShdw blurRad="38100" dist="38100" dir="2700000" algn="tl">
                    <a:srgbClr val="000000">
                      <a:alpha val="43137"/>
                    </a:srgbClr>
                  </a:outerShdw>
                </a:effectLst>
              </a:rPr>
              <a:t>; родился 10 марта 1981 года, в Дуале, Камерун), более известный как Самюэль Это’о — камерунский футболист, нападающий английского футбольного клуба «Челси» и капитан сборной Камеруна. </a:t>
            </a:r>
            <a:endParaRPr lang="ru-RU" sz="1100" b="1" i="1" dirty="0" smtClean="0">
              <a:solidFill>
                <a:srgbClr val="FFFF00"/>
              </a:solidFill>
              <a:effectLst>
                <a:outerShdw blurRad="38100" dist="38100" dir="2700000" algn="tl">
                  <a:srgbClr val="000000">
                    <a:alpha val="43137"/>
                  </a:srgbClr>
                </a:outerShdw>
              </a:effectLst>
            </a:endParaRPr>
          </a:p>
          <a:p>
            <a:r>
              <a:rPr lang="ru-RU" sz="1100" b="1" i="1" dirty="0" smtClean="0">
                <a:solidFill>
                  <a:srgbClr val="FFFF00"/>
                </a:solidFill>
                <a:effectLst>
                  <a:outerShdw blurRad="38100" dist="38100" dir="2700000" algn="tl">
                    <a:srgbClr val="000000">
                      <a:alpha val="43137"/>
                    </a:srgbClr>
                  </a:outerShdw>
                </a:effectLst>
              </a:rPr>
              <a:t>В </a:t>
            </a:r>
            <a:r>
              <a:rPr lang="ru-RU" sz="1100" b="1" i="1" dirty="0">
                <a:solidFill>
                  <a:srgbClr val="FFFF00"/>
                </a:solidFill>
                <a:effectLst>
                  <a:outerShdw blurRad="38100" dist="38100" dir="2700000" algn="tl">
                    <a:srgbClr val="000000">
                      <a:alpha val="43137"/>
                    </a:srgbClr>
                  </a:outerShdw>
                </a:effectLst>
              </a:rPr>
              <a:t>июле 2011 года махачкалинский «Анжи» предложил Это’о зарплату 22 миллиона евро за сезон. Это’о отказался, так как хотел выиграть Лигу чемпионов, а «Анжи» туда не </a:t>
            </a:r>
            <a:r>
              <a:rPr lang="ru-RU" sz="1100" b="1" i="1" dirty="0" smtClean="0">
                <a:solidFill>
                  <a:srgbClr val="FFFF00"/>
                </a:solidFill>
                <a:effectLst>
                  <a:outerShdw blurRad="38100" dist="38100" dir="2700000" algn="tl">
                    <a:srgbClr val="000000">
                      <a:alpha val="43137"/>
                    </a:srgbClr>
                  </a:outerShdw>
                </a:effectLst>
              </a:rPr>
              <a:t>попал. </a:t>
            </a:r>
            <a:r>
              <a:rPr lang="ru-RU" sz="1100" b="1" i="1" dirty="0">
                <a:solidFill>
                  <a:srgbClr val="FFFF00"/>
                </a:solidFill>
                <a:effectLst>
                  <a:outerShdw blurRad="38100" dist="38100" dir="2700000" algn="tl">
                    <a:srgbClr val="000000">
                      <a:alpha val="43137"/>
                    </a:srgbClr>
                  </a:outerShdw>
                </a:effectLst>
              </a:rPr>
              <a:t>Тем не менее, через месяц появилась информация, что футболист может оказаться в российском </a:t>
            </a:r>
            <a:r>
              <a:rPr lang="ru-RU" sz="1100" b="1" i="1" dirty="0" smtClean="0">
                <a:solidFill>
                  <a:srgbClr val="FFFF00"/>
                </a:solidFill>
                <a:effectLst>
                  <a:outerShdw blurRad="38100" dist="38100" dir="2700000" algn="tl">
                    <a:srgbClr val="000000">
                      <a:alpha val="43137"/>
                    </a:srgbClr>
                  </a:outerShdw>
                </a:effectLst>
              </a:rPr>
              <a:t>клубе, </a:t>
            </a:r>
            <a:r>
              <a:rPr lang="ru-RU" sz="1100" b="1" i="1" dirty="0">
                <a:solidFill>
                  <a:srgbClr val="FFFF00"/>
                </a:solidFill>
                <a:effectLst>
                  <a:outerShdw blurRad="38100" dist="38100" dir="2700000" algn="tl">
                    <a:srgbClr val="000000">
                      <a:alpha val="43137"/>
                    </a:srgbClr>
                  </a:outerShdw>
                </a:effectLst>
              </a:rPr>
              <a:t>который предложил 29 миллионов евро за </a:t>
            </a:r>
            <a:r>
              <a:rPr lang="ru-RU" sz="1100" b="1" i="1" dirty="0" smtClean="0">
                <a:solidFill>
                  <a:srgbClr val="FFFF00"/>
                </a:solidFill>
                <a:effectLst>
                  <a:outerShdw blurRad="38100" dist="38100" dir="2700000" algn="tl">
                    <a:srgbClr val="000000">
                      <a:alpha val="43137"/>
                    </a:srgbClr>
                  </a:outerShdw>
                </a:effectLst>
              </a:rPr>
              <a:t>трансфер</a:t>
            </a:r>
            <a:r>
              <a:rPr lang="ru-RU" sz="1100" b="1" i="1" baseline="30000" dirty="0">
                <a:solidFill>
                  <a:srgbClr val="FFFF00"/>
                </a:solidFill>
                <a:effectLst>
                  <a:outerShdw blurRad="38100" dist="38100" dir="2700000" algn="tl">
                    <a:srgbClr val="000000">
                      <a:alpha val="43137"/>
                    </a:srgbClr>
                  </a:outerShdw>
                </a:effectLst>
              </a:rPr>
              <a:t> </a:t>
            </a:r>
            <a:r>
              <a:rPr lang="ru-RU" sz="1100" b="1" i="1" dirty="0" smtClean="0">
                <a:solidFill>
                  <a:srgbClr val="FFFF00"/>
                </a:solidFill>
                <a:effectLst>
                  <a:outerShdw blurRad="38100" dist="38100" dir="2700000" algn="tl">
                    <a:srgbClr val="000000">
                      <a:alpha val="43137"/>
                    </a:srgbClr>
                  </a:outerShdw>
                </a:effectLst>
              </a:rPr>
              <a:t>и </a:t>
            </a:r>
            <a:r>
              <a:rPr lang="ru-RU" sz="1100" b="1" i="1" dirty="0">
                <a:solidFill>
                  <a:srgbClr val="FFFF00"/>
                </a:solidFill>
                <a:effectLst>
                  <a:outerShdw blurRad="38100" dist="38100" dir="2700000" algn="tl">
                    <a:srgbClr val="000000">
                      <a:alpha val="43137"/>
                    </a:srgbClr>
                  </a:outerShdw>
                </a:effectLst>
              </a:rPr>
              <a:t>контракт на 28,8 миллионов евро в </a:t>
            </a:r>
            <a:r>
              <a:rPr lang="ru-RU" sz="1100" b="1" i="1" dirty="0" smtClean="0">
                <a:solidFill>
                  <a:srgbClr val="FFFF00"/>
                </a:solidFill>
                <a:effectLst>
                  <a:outerShdw blurRad="38100" dist="38100" dir="2700000" algn="tl">
                    <a:srgbClr val="000000">
                      <a:alpha val="43137"/>
                    </a:srgbClr>
                  </a:outerShdw>
                </a:effectLst>
              </a:rPr>
              <a:t>год. </a:t>
            </a:r>
            <a:r>
              <a:rPr lang="ru-RU" sz="1100" b="1" i="1" dirty="0">
                <a:solidFill>
                  <a:srgbClr val="FFFF00"/>
                </a:solidFill>
                <a:effectLst>
                  <a:outerShdw blurRad="38100" dist="38100" dir="2700000" algn="tl">
                    <a:srgbClr val="000000">
                      <a:alpha val="43137"/>
                    </a:srgbClr>
                  </a:outerShdw>
                </a:effectLst>
              </a:rPr>
              <a:t>23 августа было объявлено, что камерунец согласился с условиями «Анжи</a:t>
            </a:r>
            <a:r>
              <a:rPr lang="ru-RU" sz="1100" b="1" i="1" dirty="0" smtClean="0">
                <a:solidFill>
                  <a:srgbClr val="FFFF00"/>
                </a:solidFill>
                <a:effectLst>
                  <a:outerShdw blurRad="38100" dist="38100" dir="2700000" algn="tl">
                    <a:srgbClr val="000000">
                      <a:alpha val="43137"/>
                    </a:srgbClr>
                  </a:outerShdw>
                </a:effectLst>
              </a:rPr>
              <a:t>». </a:t>
            </a:r>
            <a:r>
              <a:rPr lang="ru-RU" sz="1100" b="1" i="1" dirty="0">
                <a:solidFill>
                  <a:srgbClr val="FFFF00"/>
                </a:solidFill>
                <a:effectLst>
                  <a:outerShdw blurRad="38100" dist="38100" dir="2700000" algn="tl">
                    <a:srgbClr val="000000">
                      <a:alpha val="43137"/>
                    </a:srgbClr>
                  </a:outerShdw>
                </a:effectLst>
              </a:rPr>
              <a:t>На следующий день он подписал контракт на 3 года с махачкалинским </a:t>
            </a:r>
            <a:r>
              <a:rPr lang="ru-RU" sz="1100" b="1" i="1" dirty="0" smtClean="0">
                <a:solidFill>
                  <a:srgbClr val="FFFF00"/>
                </a:solidFill>
                <a:effectLst>
                  <a:outerShdw blurRad="38100" dist="38100" dir="2700000" algn="tl">
                    <a:srgbClr val="000000">
                      <a:alpha val="43137"/>
                    </a:srgbClr>
                  </a:outerShdw>
                </a:effectLst>
              </a:rPr>
              <a:t>клубом.</a:t>
            </a:r>
            <a:endParaRPr lang="ru-RU" sz="1100" b="1" i="1" dirty="0">
              <a:solidFill>
                <a:srgbClr val="FFFF00"/>
              </a:solidFill>
              <a:effectLst>
                <a:outerShdw blurRad="38100" dist="38100" dir="2700000" algn="tl">
                  <a:srgbClr val="000000">
                    <a:alpha val="43137"/>
                  </a:srgbClr>
                </a:outerShdw>
              </a:effectLst>
            </a:endParaRPr>
          </a:p>
          <a:p>
            <a:r>
              <a:rPr lang="ru-RU" sz="1100" b="1" i="1" dirty="0">
                <a:solidFill>
                  <a:srgbClr val="FFFF00"/>
                </a:solidFill>
                <a:effectLst>
                  <a:outerShdw blurRad="38100" dist="38100" dir="2700000" algn="tl">
                    <a:srgbClr val="000000">
                      <a:alpha val="43137"/>
                    </a:srgbClr>
                  </a:outerShdw>
                </a:effectLst>
              </a:rPr>
              <a:t>Дебют состоялся в чемпионате России в матче с «Ростовом». Самюэль вышел на замену на 58-й минуте матча и через 22 минуты забил гол с передачи Юрия </a:t>
            </a:r>
            <a:r>
              <a:rPr lang="ru-RU" sz="1100" b="1" i="1" dirty="0" smtClean="0">
                <a:solidFill>
                  <a:srgbClr val="FFFF00"/>
                </a:solidFill>
                <a:effectLst>
                  <a:outerShdw blurRad="38100" dist="38100" dir="2700000" algn="tl">
                    <a:srgbClr val="000000">
                      <a:alpha val="43137"/>
                    </a:srgbClr>
                  </a:outerShdw>
                </a:effectLst>
              </a:rPr>
              <a:t>Жиркова.</a:t>
            </a:r>
            <a:endParaRPr lang="ru-RU" sz="1100" b="1" i="1" dirty="0">
              <a:solidFill>
                <a:srgbClr val="FFFF00"/>
              </a:solidFill>
              <a:effectLst>
                <a:outerShdw blurRad="38100" dist="38100" dir="2700000" algn="tl">
                  <a:srgbClr val="000000">
                    <a:alpha val="43137"/>
                  </a:srgbClr>
                </a:outerShdw>
              </a:effectLst>
            </a:endParaRPr>
          </a:p>
          <a:p>
            <a:r>
              <a:rPr lang="ru-RU" sz="1100" b="1" i="1" dirty="0">
                <a:solidFill>
                  <a:srgbClr val="FFFF00"/>
                </a:solidFill>
                <a:effectLst>
                  <a:outerShdw blurRad="38100" dist="38100" dir="2700000" algn="tl">
                    <a:srgbClr val="000000">
                      <a:alpha val="43137"/>
                    </a:srgbClr>
                  </a:outerShdw>
                </a:effectLst>
              </a:rPr>
              <a:t>В «Анжи» Это’о сделал пять дублей: 26 июля 2012 года в гостевом (ответном) матче с венгерским «Гонведом», 10 августа 2012 — в ответном матче третьего раунда Лиги Европы против «Витесса», 26 августа 2012 — в 6-м туре Российской премьер-лиги против «Мордовии», а 16 сентября 2012 — в 8 туре Российской премьер-лиги против «Краснодара», 4 октября 2012 — в матче Лиги Европы против швейцарского «Янг Бойз».</a:t>
            </a:r>
          </a:p>
          <a:p>
            <a:r>
              <a:rPr lang="ru-RU" sz="1100" b="1" i="1" dirty="0">
                <a:solidFill>
                  <a:srgbClr val="FFFF00"/>
                </a:solidFill>
                <a:effectLst>
                  <a:outerShdw blurRad="38100" dist="38100" dir="2700000" algn="tl">
                    <a:srgbClr val="000000">
                      <a:alpha val="43137"/>
                    </a:srgbClr>
                  </a:outerShdw>
                </a:effectLst>
              </a:rPr>
              <a:t>В июне 2013 года Самюэлю Это’О была вручена официальная премия «Чемпионат.com» и РФПЛ как лучшему игроку СОГАЗ — Чемпионата </a:t>
            </a:r>
            <a:r>
              <a:rPr lang="ru-RU" sz="1100" b="1" i="1" dirty="0" smtClean="0">
                <a:solidFill>
                  <a:srgbClr val="FFFF00"/>
                </a:solidFill>
                <a:effectLst>
                  <a:outerShdw blurRad="38100" dist="38100" dir="2700000" algn="tl">
                    <a:srgbClr val="000000">
                      <a:alpha val="43137"/>
                    </a:srgbClr>
                  </a:outerShdw>
                </a:effectLst>
              </a:rPr>
              <a:t>России. </a:t>
            </a:r>
            <a:r>
              <a:rPr lang="ru-RU" sz="1100" b="1" i="1" dirty="0">
                <a:solidFill>
                  <a:srgbClr val="FFFF00"/>
                </a:solidFill>
                <a:effectLst>
                  <a:outerShdw blurRad="38100" dist="38100" dir="2700000" algn="tl">
                    <a:srgbClr val="000000">
                      <a:alpha val="43137"/>
                    </a:srgbClr>
                  </a:outerShdw>
                </a:effectLst>
              </a:rPr>
              <a:t>Профиль камерунца стал самым популярным по посещаемости профилем игроков на сайте РФПЛ с 2011 по 2013 </a:t>
            </a:r>
            <a:r>
              <a:rPr lang="ru-RU" sz="1100" b="1" i="1" dirty="0" smtClean="0">
                <a:solidFill>
                  <a:srgbClr val="FFFF00"/>
                </a:solidFill>
                <a:effectLst>
                  <a:outerShdw blurRad="38100" dist="38100" dir="2700000" algn="tl">
                    <a:srgbClr val="000000">
                      <a:alpha val="43137"/>
                    </a:srgbClr>
                  </a:outerShdw>
                </a:effectLst>
              </a:rPr>
              <a:t>год.</a:t>
            </a:r>
            <a:endParaRPr lang="ru-RU" sz="1100" b="1" i="1" dirty="0">
              <a:solidFill>
                <a:srgbClr val="FFFF00"/>
              </a:solidFill>
              <a:effectLst>
                <a:outerShdw blurRad="38100" dist="38100" dir="2700000" algn="tl">
                  <a:srgbClr val="000000">
                    <a:alpha val="43137"/>
                  </a:srgbClr>
                </a:outerShdw>
              </a:effectLst>
            </a:endParaRPr>
          </a:p>
          <a:p>
            <a:endParaRPr lang="ru-RU" dirty="0"/>
          </a:p>
        </p:txBody>
      </p:sp>
      <p:pic>
        <p:nvPicPr>
          <p:cNvPr id="5122" name="Picture 2" descr="C:\Users\user\Desktop\250px-Samuel_Eto'o_-_Inter_Mailand_(1).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043608" y="1412776"/>
            <a:ext cx="2105586" cy="315838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3275856" y="548680"/>
            <a:ext cx="3744416" cy="461665"/>
          </a:xfrm>
          <a:prstGeom prst="rect">
            <a:avLst/>
          </a:prstGeom>
          <a:noFill/>
        </p:spPr>
        <p:txBody>
          <a:bodyPr wrap="square" rtlCol="0">
            <a:spAutoFit/>
          </a:bodyPr>
          <a:lstStyle/>
          <a:p>
            <a:r>
              <a:rPr lang="ru-RU" sz="2400" b="1" i="1" dirty="0" smtClean="0">
                <a:solidFill>
                  <a:srgbClr val="FFFF00"/>
                </a:solidFill>
                <a:effectLst>
                  <a:outerShdw blurRad="38100" dist="38100" dir="2700000" algn="tl">
                    <a:srgbClr val="000000">
                      <a:alpha val="43137"/>
                    </a:srgbClr>
                  </a:outerShdw>
                </a:effectLst>
              </a:rPr>
              <a:t>Самуэль Это</a:t>
            </a:r>
            <a:r>
              <a:rPr lang="en-US" sz="2400" b="1" i="1" dirty="0" smtClean="0">
                <a:solidFill>
                  <a:srgbClr val="FFFF00"/>
                </a:solidFill>
                <a:effectLst>
                  <a:outerShdw blurRad="38100" dist="38100" dir="2700000" algn="tl">
                    <a:srgbClr val="000000">
                      <a:alpha val="43137"/>
                    </a:srgbClr>
                  </a:outerShdw>
                </a:effectLst>
              </a:rPr>
              <a:t>’</a:t>
            </a:r>
            <a:r>
              <a:rPr lang="ru-RU" sz="2400" b="1" i="1" dirty="0" smtClean="0">
                <a:solidFill>
                  <a:srgbClr val="FFFF00"/>
                </a:solidFill>
                <a:effectLst>
                  <a:outerShdw blurRad="38100" dist="38100" dir="2700000" algn="tl">
                    <a:srgbClr val="000000">
                      <a:alpha val="43137"/>
                    </a:srgbClr>
                  </a:outerShdw>
                </a:effectLst>
              </a:rPr>
              <a:t>о</a:t>
            </a:r>
            <a:endParaRPr lang="ru-RU" sz="2400" b="1" i="1" dirty="0">
              <a:solidFill>
                <a:srgbClr val="FFFF00"/>
              </a:solidFill>
              <a:effectLst>
                <a:outerShdw blurRad="38100" dist="38100" dir="2700000" algn="tl">
                  <a:srgbClr val="000000">
                    <a:alpha val="43137"/>
                  </a:srgbClr>
                </a:outerShdw>
              </a:effectLst>
            </a:endParaRPr>
          </a:p>
        </p:txBody>
      </p:sp>
      <p:sp>
        <p:nvSpPr>
          <p:cNvPr id="6" name="Управляющая кнопка: в конец 5">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возврат 6">
            <a:hlinkClick r:id="rId3"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8" name="Picture 5"/>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flipH="1">
            <a:off x="1377218" y="6319892"/>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73672122"/>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8684" y="1268760"/>
            <a:ext cx="6109699" cy="4770537"/>
          </a:xfrm>
          <a:prstGeom prst="rect">
            <a:avLst/>
          </a:prstGeom>
          <a:noFill/>
        </p:spPr>
        <p:txBody>
          <a:bodyPr wrap="square" rtlCol="0">
            <a:spAutoFit/>
          </a:bodyPr>
          <a:lstStyle/>
          <a:p>
            <a:r>
              <a:rPr lang="ru-RU" sz="1100" b="1" i="1" dirty="0">
                <a:solidFill>
                  <a:srgbClr val="FFFF00"/>
                </a:solidFill>
                <a:effectLst>
                  <a:outerShdw blurRad="38100" dist="38100" dir="2700000" algn="tl">
                    <a:srgbClr val="000000">
                      <a:alpha val="43137"/>
                    </a:srgbClr>
                  </a:outerShdw>
                </a:effectLst>
              </a:rPr>
              <a:t>Нарвик Загидинович Сирха́ев (лезг. Сирхайрин Нарвик Загьидинан хва; 16 марта 1974, Орта-Стал, Дагестанская АССР, РСФСР, СССР) — советский, российский и азербайджанский футболист, полузащитник. Лезгин по </a:t>
            </a:r>
            <a:r>
              <a:rPr lang="ru-RU" sz="1100" b="1" i="1" dirty="0" smtClean="0">
                <a:solidFill>
                  <a:srgbClr val="FFFF00"/>
                </a:solidFill>
                <a:effectLst>
                  <a:outerShdw blurRad="38100" dist="38100" dir="2700000" algn="tl">
                    <a:srgbClr val="000000">
                      <a:alpha val="43137"/>
                    </a:srgbClr>
                  </a:outerShdw>
                </a:effectLst>
              </a:rPr>
              <a:t>национальности. </a:t>
            </a:r>
            <a:r>
              <a:rPr lang="ru-RU" sz="1100" b="1" i="1" dirty="0">
                <a:solidFill>
                  <a:srgbClr val="FFFF00"/>
                </a:solidFill>
                <a:effectLst>
                  <a:outerShdw blurRad="38100" dist="38100" dir="2700000" algn="tl">
                    <a:srgbClr val="000000">
                      <a:alpha val="43137"/>
                    </a:srgbClr>
                  </a:outerShdw>
                </a:effectLst>
              </a:rPr>
              <a:t>В начале карьеры играл за махачкалинское «Динамо» во второй советской лиге, затем во второй и третьей российской. В 1997 году перешёл в другой клуб из Махачкалы — «Анжи», за которую отыграл до того один сезон в 1994 году. В 1999 году «Анжи» выиграла первенство в первой лиге и получила повышение в классе. В 2000 году «Анжи» заняла 4-е место в высшей лиге, отстав от третьего на 3 очка. В Кубке России 2000/01 «Анжи» вышла в финал, где встречалась с московским «Локомотивом». Нарвик Сирхаев открыл счёт в том поединке, но «железнодорожники» в добавленное время отыгрались, а затем победили в серии пенальти. Играя за «Анжи» в высшей лиге, Сирхаев провёл на поле все 60 матчей за два сезона.</a:t>
            </a:r>
          </a:p>
          <a:p>
            <a:r>
              <a:rPr lang="ru-RU" sz="1100" b="1" i="1" dirty="0">
                <a:solidFill>
                  <a:srgbClr val="FFFF00"/>
                </a:solidFill>
                <a:effectLst>
                  <a:outerShdw blurRad="38100" dist="38100" dir="2700000" algn="tl">
                    <a:srgbClr val="000000">
                      <a:alpha val="43137"/>
                    </a:srgbClr>
                  </a:outerShdw>
                </a:effectLst>
              </a:rPr>
              <a:t>В 2002 году Сирхаев был приглашён в «Локомотив», начал сезон в новой команде уверенно, но затем получил травму (разрыв мышцы задней поверхности бедра) и выбыл из строя. Последствия травмы так и не позволили игроку выйти на прежний уровень. В составе «Локомотива» Сирхаев стал чемпионом России 2002 года и завоевал Суперкубок 2003 года.</a:t>
            </a:r>
          </a:p>
          <a:p>
            <a:r>
              <a:rPr lang="ru-RU" sz="1100" b="1" i="1" dirty="0">
                <a:solidFill>
                  <a:srgbClr val="FFFF00"/>
                </a:solidFill>
                <a:effectLst>
                  <a:outerShdw blurRad="38100" dist="38100" dir="2700000" algn="tl">
                    <a:srgbClr val="000000">
                      <a:alpha val="43137"/>
                    </a:srgbClr>
                  </a:outerShdw>
                </a:effectLst>
              </a:rPr>
              <a:t>В 2004 году перешёл в «Торпедо-Металлург» (впоследствии ФК «Москва»). Проведя полсезона в команде, Сирхаев перешёл в грозненский «Терек», боровшийся тогда за попадание в премьер-лигу. В итоге в том году «Терек» вышел в высший дивизион, а на следующий год вернулся обратно в первый. Несмотря на то, что многие игроки покинули «Терек» после вылета из элиты, Сирхаев остался в команде.</a:t>
            </a:r>
          </a:p>
          <a:p>
            <a:r>
              <a:rPr lang="ru-RU" sz="1100" b="1" i="1" dirty="0">
                <a:solidFill>
                  <a:srgbClr val="FFFF00"/>
                </a:solidFill>
                <a:effectLst>
                  <a:outerShdw blurRad="38100" dist="38100" dir="2700000" algn="tl">
                    <a:srgbClr val="000000">
                      <a:alpha val="43137"/>
                    </a:srgbClr>
                  </a:outerShdw>
                </a:effectLst>
              </a:rPr>
              <a:t>В 2007 году Сирхаев вернулся в «Анжи». В 5 туре первенства-2007 он получил травму и пропустил почти три месяца. В начале 2008 года Сирхаев не стал продлевать соглашение с махачкалинцами, отправившись в бакинский «Олимпик», с которым подписал контракт в начале февраля. Однако уже в конце месяца Сирхаев расторг соглашение с азербайджанским </a:t>
            </a:r>
            <a:r>
              <a:rPr lang="ru-RU" sz="1100" b="1" i="1" dirty="0" smtClean="0">
                <a:solidFill>
                  <a:srgbClr val="FFFF00"/>
                </a:solidFill>
                <a:effectLst>
                  <a:outerShdw blurRad="38100" dist="38100" dir="2700000" algn="tl">
                    <a:srgbClr val="000000">
                      <a:alpha val="43137"/>
                    </a:srgbClr>
                  </a:outerShdw>
                </a:effectLst>
              </a:rPr>
              <a:t>клубом. </a:t>
            </a:r>
            <a:r>
              <a:rPr lang="ru-RU" sz="1100" b="1" i="1" dirty="0">
                <a:solidFill>
                  <a:srgbClr val="FFFF00"/>
                </a:solidFill>
                <a:effectLst>
                  <a:outerShdw blurRad="38100" dist="38100" dir="2700000" algn="tl">
                    <a:srgbClr val="000000">
                      <a:alpha val="43137"/>
                    </a:srgbClr>
                  </a:outerShdw>
                </a:effectLst>
              </a:rPr>
              <a:t>В последующие годы Сирхаев был главным тренером молодежной команды «Локомотив-2», выступающей во втором дивизионе чемпионата России.</a:t>
            </a:r>
          </a:p>
          <a:p>
            <a:endParaRPr lang="ru-RU" b="1" i="1" dirty="0">
              <a:solidFill>
                <a:srgbClr val="FFFF00"/>
              </a:solidFill>
              <a:effectLst>
                <a:outerShdw blurRad="38100" dist="38100" dir="2700000" algn="tl">
                  <a:srgbClr val="000000">
                    <a:alpha val="43137"/>
                  </a:srgbClr>
                </a:outerShdw>
              </a:effectLst>
            </a:endParaRPr>
          </a:p>
        </p:txBody>
      </p:sp>
      <p:pic>
        <p:nvPicPr>
          <p:cNvPr id="6146" name="Picture 2" descr="C:\Users\user\Desktop\news_img_show1347550565.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07504" y="1412776"/>
            <a:ext cx="1676824" cy="145578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3203848" y="548680"/>
            <a:ext cx="3672408" cy="461665"/>
          </a:xfrm>
          <a:prstGeom prst="rect">
            <a:avLst/>
          </a:prstGeom>
          <a:noFill/>
        </p:spPr>
        <p:txBody>
          <a:bodyPr wrap="square" rtlCol="0">
            <a:spAutoFit/>
          </a:bodyPr>
          <a:lstStyle/>
          <a:p>
            <a:r>
              <a:rPr lang="ru-RU" sz="2400" b="1" i="1" dirty="0" smtClean="0">
                <a:solidFill>
                  <a:srgbClr val="FFFF00"/>
                </a:solidFill>
                <a:effectLst>
                  <a:outerShdw blurRad="38100" dist="38100" dir="2700000" algn="tl">
                    <a:srgbClr val="000000">
                      <a:alpha val="43137"/>
                    </a:srgbClr>
                  </a:outerShdw>
                </a:effectLst>
              </a:rPr>
              <a:t>Нарвик Сирхаев</a:t>
            </a:r>
            <a:endParaRPr lang="ru-RU" sz="2400" b="1" i="1" dirty="0">
              <a:solidFill>
                <a:srgbClr val="FFFF00"/>
              </a:solidFill>
              <a:effectLst>
                <a:outerShdw blurRad="38100" dist="38100" dir="2700000" algn="tl">
                  <a:srgbClr val="000000">
                    <a:alpha val="43137"/>
                  </a:srgbClr>
                </a:outerShdw>
              </a:effectLst>
            </a:endParaRPr>
          </a:p>
        </p:txBody>
      </p:sp>
      <p:sp>
        <p:nvSpPr>
          <p:cNvPr id="6" name="Управляющая кнопка: в конец 5">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возврат 6">
            <a:hlinkClick r:id="rId3"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8" name="Picture 5"/>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flipH="1">
            <a:off x="1377218" y="6319892"/>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49047499"/>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250px-Vladimir_Gabulov_2012.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16684" y="1412776"/>
            <a:ext cx="1791020" cy="174803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1932004" y="1173517"/>
            <a:ext cx="6231160" cy="4739759"/>
          </a:xfrm>
          <a:prstGeom prst="rect">
            <a:avLst/>
          </a:prstGeom>
          <a:noFill/>
        </p:spPr>
        <p:txBody>
          <a:bodyPr wrap="square" rtlCol="0">
            <a:spAutoFit/>
          </a:bodyPr>
          <a:lstStyle/>
          <a:p>
            <a:r>
              <a:rPr lang="ru-RU" sz="1000" b="1" i="1" dirty="0">
                <a:solidFill>
                  <a:srgbClr val="FFFF00"/>
                </a:solidFill>
                <a:effectLst>
                  <a:outerShdw blurRad="38100" dist="38100" dir="2700000" algn="tl">
                    <a:srgbClr val="000000">
                      <a:alpha val="43137"/>
                    </a:srgbClr>
                  </a:outerShdw>
                </a:effectLst>
              </a:rPr>
              <a:t>Влади́мир Бори́сович Габу́лов (осет. Гæбулты Борисы фырт Владимир; 19 октября 1983, Моздок, Северо-Осетинская АССР, СССР) — российский футболист, вратарь клуба «Динамо (Москва)». Заслуженный мастер спорта России (2008</a:t>
            </a:r>
            <a:r>
              <a:rPr lang="ru-RU" sz="1000" b="1" i="1" dirty="0" smtClean="0">
                <a:solidFill>
                  <a:srgbClr val="FFFF00"/>
                </a:solidFill>
                <a:effectLst>
                  <a:outerShdw blurRad="38100" dist="38100" dir="2700000" algn="tl">
                    <a:srgbClr val="000000">
                      <a:alpha val="43137"/>
                    </a:srgbClr>
                  </a:outerShdw>
                </a:effectLst>
              </a:rPr>
              <a:t>). </a:t>
            </a:r>
            <a:r>
              <a:rPr lang="ru-RU" sz="1000" b="1" i="1" dirty="0">
                <a:solidFill>
                  <a:srgbClr val="FFFF00"/>
                </a:solidFill>
                <a:effectLst>
                  <a:outerShdw blurRad="38100" dist="38100" dir="2700000" algn="tl">
                    <a:srgbClr val="000000">
                      <a:alpha val="43137"/>
                    </a:srgbClr>
                  </a:outerShdw>
                </a:effectLst>
              </a:rPr>
              <a:t>Обладатель Кубка УЕФА 2005 года, двукратный чемпион России, обладатель Кубка России 2006 года, бронзовый призёр чемпионата Европы по футболу 2008</a:t>
            </a:r>
            <a:r>
              <a:rPr lang="ru-RU" sz="1000" b="1" i="1" dirty="0" smtClean="0">
                <a:solidFill>
                  <a:srgbClr val="FFFF00"/>
                </a:solidFill>
                <a:effectLst>
                  <a:outerShdw blurRad="38100" dist="38100" dir="2700000" algn="tl">
                    <a:srgbClr val="000000">
                      <a:alpha val="43137"/>
                    </a:srgbClr>
                  </a:outerShdw>
                </a:effectLst>
              </a:rPr>
              <a:t>.</a:t>
            </a:r>
            <a:r>
              <a:rPr lang="ru-RU" sz="1000" b="1" i="1" dirty="0">
                <a:solidFill>
                  <a:srgbClr val="FFFF00"/>
                </a:solidFill>
                <a:effectLst>
                  <a:outerShdw blurRad="38100" dist="38100" dir="2700000" algn="tl">
                    <a:srgbClr val="000000">
                      <a:alpha val="43137"/>
                    </a:srgbClr>
                  </a:outerShdw>
                </a:effectLst>
              </a:rPr>
              <a:t> 30 августа 2011 года Габулов подписал пятилетний контракт с «Анжи», последовав за целым рядом игроков, перебравшихся в клуб после огромных финансовых </a:t>
            </a:r>
            <a:r>
              <a:rPr lang="ru-RU" sz="1000" b="1" i="1" dirty="0" smtClean="0">
                <a:solidFill>
                  <a:srgbClr val="FFFF00"/>
                </a:solidFill>
                <a:effectLst>
                  <a:outerShdw blurRad="38100" dist="38100" dir="2700000" algn="tl">
                    <a:srgbClr val="000000">
                      <a:alpha val="43137"/>
                    </a:srgbClr>
                  </a:outerShdw>
                </a:effectLst>
              </a:rPr>
              <a:t>вливаний. </a:t>
            </a:r>
            <a:r>
              <a:rPr lang="ru-RU" sz="1000" b="1" i="1" dirty="0">
                <a:solidFill>
                  <a:srgbClr val="FFFF00"/>
                </a:solidFill>
                <a:effectLst>
                  <a:outerShdw blurRad="38100" dist="38100" dir="2700000" algn="tl">
                    <a:srgbClr val="000000">
                      <a:alpha val="43137"/>
                    </a:srgbClr>
                  </a:outerShdw>
                </a:effectLst>
              </a:rPr>
              <a:t>Сумма трансфера составила около 4 млн евро, зарплата Габулова в махачкалинском клубе составила порядка 2.5 млн </a:t>
            </a:r>
            <a:r>
              <a:rPr lang="ru-RU" sz="1000" b="1" i="1" dirty="0" smtClean="0">
                <a:solidFill>
                  <a:srgbClr val="FFFF00"/>
                </a:solidFill>
                <a:effectLst>
                  <a:outerShdw blurRad="38100" dist="38100" dir="2700000" algn="tl">
                    <a:srgbClr val="000000">
                      <a:alpha val="43137"/>
                    </a:srgbClr>
                  </a:outerShdw>
                </a:effectLst>
              </a:rPr>
              <a:t>евро. </a:t>
            </a:r>
            <a:r>
              <a:rPr lang="ru-RU" sz="1000" b="1" i="1" dirty="0">
                <a:solidFill>
                  <a:srgbClr val="FFFF00"/>
                </a:solidFill>
                <a:effectLst>
                  <a:outerShdw blurRad="38100" dist="38100" dir="2700000" algn="tl">
                    <a:srgbClr val="000000">
                      <a:alpha val="43137"/>
                    </a:srgbClr>
                  </a:outerShdw>
                </a:effectLst>
              </a:rPr>
              <a:t>Однако, как сообщил в тот же день в прямом эфире программы Футбол России главный тренер «Анжи» Гаджи Гаджиев, в связи с травмой основного голкипера ЦСКА и сборной России Игоря Акинфеева, полученной в результате столкновения с нападающим «Спартака» Веллитоном, новый клуба Габулова решил помочь армейцам и отдать им Владимира в аренду сроком на </a:t>
            </a:r>
            <a:r>
              <a:rPr lang="ru-RU" sz="1000" b="1" i="1" dirty="0" smtClean="0">
                <a:solidFill>
                  <a:srgbClr val="FFFF00"/>
                </a:solidFill>
                <a:effectLst>
                  <a:outerShdw blurRad="38100" dist="38100" dir="2700000" algn="tl">
                    <a:srgbClr val="000000">
                      <a:alpha val="43137"/>
                    </a:srgbClr>
                  </a:outerShdw>
                </a:effectLst>
              </a:rPr>
              <a:t>полгода. </a:t>
            </a:r>
            <a:r>
              <a:rPr lang="ru-RU" sz="1000" b="1" i="1" dirty="0">
                <a:solidFill>
                  <a:srgbClr val="FFFF00"/>
                </a:solidFill>
                <a:effectLst>
                  <a:outerShdw blurRad="38100" dist="38100" dir="2700000" algn="tl">
                    <a:srgbClr val="000000">
                      <a:alpha val="43137"/>
                    </a:srgbClr>
                  </a:outerShdw>
                </a:effectLst>
              </a:rPr>
              <a:t>Из-за того, что 31 августа — последний день трансферного окна, все вопросы были решены оперативно и клубы подписали договор об </a:t>
            </a:r>
            <a:r>
              <a:rPr lang="ru-RU" sz="1000" b="1" i="1" dirty="0" smtClean="0">
                <a:solidFill>
                  <a:srgbClr val="FFFF00"/>
                </a:solidFill>
                <a:effectLst>
                  <a:outerShdw blurRad="38100" dist="38100" dir="2700000" algn="tl">
                    <a:srgbClr val="000000">
                      <a:alpha val="43137"/>
                    </a:srgbClr>
                  </a:outerShdw>
                </a:effectLst>
              </a:rPr>
              <a:t>аренде. </a:t>
            </a:r>
            <a:r>
              <a:rPr lang="ru-RU" sz="1000" b="1" i="1" dirty="0">
                <a:solidFill>
                  <a:srgbClr val="FFFF00"/>
                </a:solidFill>
                <a:effectLst>
                  <a:outerShdw blurRad="38100" dist="38100" dir="2700000" algn="tl">
                    <a:srgbClr val="000000">
                      <a:alpha val="43137"/>
                    </a:srgbClr>
                  </a:outerShdw>
                </a:effectLst>
              </a:rPr>
              <a:t>Правда, по словам спортивного директора РФПЛ Игоря Мещанчука, согласно регламенту, после полугодовой аренды в ЦСКА Владимир Габулов уже не сможет играть официальные матчи за «Анжи» в сезоне </a:t>
            </a:r>
            <a:r>
              <a:rPr lang="ru-RU" sz="1000" b="1" i="1" dirty="0" smtClean="0">
                <a:solidFill>
                  <a:srgbClr val="FFFF00"/>
                </a:solidFill>
                <a:effectLst>
                  <a:outerShdw blurRad="38100" dist="38100" dir="2700000" algn="tl">
                    <a:srgbClr val="000000">
                      <a:alpha val="43137"/>
                    </a:srgbClr>
                  </a:outerShdw>
                </a:effectLst>
              </a:rPr>
              <a:t>2011/12. </a:t>
            </a:r>
            <a:r>
              <a:rPr lang="ru-RU" sz="1000" b="1" i="1" dirty="0">
                <a:solidFill>
                  <a:srgbClr val="FFFF00"/>
                </a:solidFill>
                <a:effectLst>
                  <a:outerShdw blurRad="38100" dist="38100" dir="2700000" algn="tl">
                    <a:srgbClr val="000000">
                      <a:alpha val="43137"/>
                    </a:srgbClr>
                  </a:outerShdw>
                </a:effectLst>
              </a:rPr>
              <a:t>Но исполком РФС разрешил в сезоне 2011/12 играть футболистам за три </a:t>
            </a:r>
            <a:r>
              <a:rPr lang="ru-RU" sz="1000" b="1" i="1" dirty="0" smtClean="0">
                <a:solidFill>
                  <a:srgbClr val="FFFF00"/>
                </a:solidFill>
                <a:effectLst>
                  <a:outerShdw blurRad="38100" dist="38100" dir="2700000" algn="tl">
                    <a:srgbClr val="000000">
                      <a:alpha val="43137"/>
                    </a:srgbClr>
                  </a:outerShdw>
                </a:effectLst>
              </a:rPr>
              <a:t>клуба. </a:t>
            </a:r>
            <a:r>
              <a:rPr lang="ru-RU" sz="1000" b="1" i="1" dirty="0">
                <a:solidFill>
                  <a:srgbClr val="FFFF00"/>
                </a:solidFill>
                <a:effectLst>
                  <a:outerShdw blurRad="38100" dist="38100" dir="2700000" algn="tl">
                    <a:srgbClr val="000000">
                      <a:alpha val="43137"/>
                    </a:srgbClr>
                  </a:outerShdw>
                </a:effectLst>
              </a:rPr>
              <a:t>Первую игру за ЦСКА Габулов провёл в рамках гостевого матча группового этапа Лиги чемпионов против французского Лилля, в котором неоднократно спасал свою </a:t>
            </a:r>
            <a:r>
              <a:rPr lang="ru-RU" sz="1000" b="1" i="1" dirty="0" smtClean="0">
                <a:solidFill>
                  <a:srgbClr val="FFFF00"/>
                </a:solidFill>
                <a:effectLst>
                  <a:outerShdw blurRad="38100" dist="38100" dir="2700000" algn="tl">
                    <a:srgbClr val="000000">
                      <a:alpha val="43137"/>
                    </a:srgbClr>
                  </a:outerShdw>
                </a:effectLst>
              </a:rPr>
              <a:t>команду.</a:t>
            </a:r>
            <a:endParaRPr lang="ru-RU" sz="1000" b="1" i="1" dirty="0">
              <a:solidFill>
                <a:srgbClr val="FFFF00"/>
              </a:solidFill>
              <a:effectLst>
                <a:outerShdw blurRad="38100" dist="38100" dir="2700000" algn="tl">
                  <a:srgbClr val="000000">
                    <a:alpha val="43137"/>
                  </a:srgbClr>
                </a:outerShdw>
              </a:effectLst>
            </a:endParaRPr>
          </a:p>
          <a:p>
            <a:r>
              <a:rPr lang="ru-RU" sz="1000" b="1" i="1" dirty="0">
                <a:solidFill>
                  <a:srgbClr val="FFFF00"/>
                </a:solidFill>
                <a:effectLst>
                  <a:outerShdw blurRad="38100" dist="38100" dir="2700000" algn="tl">
                    <a:srgbClr val="000000">
                      <a:alpha val="43137"/>
                    </a:srgbClr>
                  </a:outerShdw>
                </a:effectLst>
              </a:rPr>
              <a:t>Всего в сезоне 2011/12 Габулов отыграл за ЦСКА 7 матчей в чемпионате России, а также 6 матчей в Лиге чемпионов, где армейцы пробились в 1/8 финала.</a:t>
            </a:r>
          </a:p>
          <a:p>
            <a:r>
              <a:rPr lang="ru-RU" sz="1000" b="1" i="1" dirty="0">
                <a:solidFill>
                  <a:srgbClr val="FFFF00"/>
                </a:solidFill>
                <a:effectLst>
                  <a:outerShdw blurRad="38100" dist="38100" dir="2700000" algn="tl">
                    <a:srgbClr val="000000">
                      <a:alpha val="43137"/>
                    </a:srgbClr>
                  </a:outerShdw>
                </a:effectLst>
              </a:rPr>
              <a:t>Дебют Габулова за «Анжи» состоялся 5 марта 2012 года в рамках 33-го тура чемпионата России 2011/12 года в матче против своего бывшего клуба — «Динамо». Благодаря голу Жусилея на 69-й минуте махачкалинская команда в гостях одержала победу, а Габулов в своем дебютном матче за новую команду отстоял «на ноль</a:t>
            </a:r>
            <a:r>
              <a:rPr lang="ru-RU" sz="1000" b="1" i="1" dirty="0" smtClean="0">
                <a:solidFill>
                  <a:srgbClr val="FFFF00"/>
                </a:solidFill>
                <a:effectLst>
                  <a:outerShdw blurRad="38100" dist="38100" dir="2700000" algn="tl">
                    <a:srgbClr val="000000">
                      <a:alpha val="43137"/>
                    </a:srgbClr>
                  </a:outerShdw>
                </a:effectLst>
              </a:rPr>
              <a:t>». </a:t>
            </a:r>
            <a:r>
              <a:rPr lang="ru-RU" sz="1000" b="1" i="1" dirty="0">
                <a:solidFill>
                  <a:srgbClr val="FFFF00"/>
                </a:solidFill>
                <a:effectLst>
                  <a:outerShdw blurRad="38100" dist="38100" dir="2700000" algn="tl">
                    <a:srgbClr val="000000">
                      <a:alpha val="43137"/>
                    </a:srgbClr>
                  </a:outerShdw>
                </a:effectLst>
              </a:rPr>
              <a:t>До конца сезона Владимир сыграл ещё 10 матче в составе «Анжи», демонстрируя уверенную </a:t>
            </a:r>
            <a:r>
              <a:rPr lang="ru-RU" sz="1000" b="1" i="1" dirty="0" smtClean="0">
                <a:solidFill>
                  <a:srgbClr val="FFFF00"/>
                </a:solidFill>
                <a:effectLst>
                  <a:outerShdw blurRad="38100" dist="38100" dir="2700000" algn="tl">
                    <a:srgbClr val="000000">
                      <a:alpha val="43137"/>
                    </a:srgbClr>
                  </a:outerShdw>
                </a:effectLst>
              </a:rPr>
              <a:t>игру.</a:t>
            </a:r>
            <a:endParaRPr lang="ru-RU" sz="1000" b="1" i="1" dirty="0">
              <a:solidFill>
                <a:srgbClr val="FFFF00"/>
              </a:solidFill>
              <a:effectLst>
                <a:outerShdw blurRad="38100" dist="38100" dir="2700000" algn="tl">
                  <a:srgbClr val="000000">
                    <a:alpha val="43137"/>
                  </a:srgbClr>
                </a:outerShdw>
              </a:effectLst>
            </a:endParaRPr>
          </a:p>
          <a:p>
            <a:r>
              <a:rPr lang="ru-RU" sz="1000" b="1" i="1" dirty="0">
                <a:solidFill>
                  <a:srgbClr val="FFFF00"/>
                </a:solidFill>
                <a:effectLst>
                  <a:outerShdw blurRad="38100" dist="38100" dir="2700000" algn="tl">
                    <a:srgbClr val="000000">
                      <a:alpha val="43137"/>
                    </a:srgbClr>
                  </a:outerShdw>
                </a:effectLst>
              </a:rPr>
              <a:t>Сезон 2012/13 Габулов отыграл на высоком уровне, отстояв шесть «сухих» матчей в 27 играх чемпионата </a:t>
            </a:r>
            <a:r>
              <a:rPr lang="ru-RU" sz="1000" b="1" i="1" dirty="0" smtClean="0">
                <a:solidFill>
                  <a:srgbClr val="FFFF00"/>
                </a:solidFill>
                <a:effectLst>
                  <a:outerShdw blurRad="38100" dist="38100" dir="2700000" algn="tl">
                    <a:srgbClr val="000000">
                      <a:alpha val="43137"/>
                    </a:srgbClr>
                  </a:outerShdw>
                </a:effectLst>
              </a:rPr>
              <a:t>России. </a:t>
            </a:r>
            <a:r>
              <a:rPr lang="ru-RU" sz="1000" b="1" i="1" dirty="0">
                <a:solidFill>
                  <a:srgbClr val="FFFF00"/>
                </a:solidFill>
                <a:effectLst>
                  <a:outerShdw blurRad="38100" dist="38100" dir="2700000" algn="tl">
                    <a:srgbClr val="000000">
                      <a:alpha val="43137"/>
                    </a:srgbClr>
                  </a:outerShdw>
                </a:effectLst>
              </a:rPr>
              <a:t>Вместе с «Анжи» Габулов достаточно успешно выступил в Лиге Европы, дойдя до стадии 1/8 финала, стал бронзовым призёром чемпионата России, а также финалистом кубка России. По результатам сезона Габулов в третий раз в своей карьере попал в список 33 лучших футболистов чемпионата </a:t>
            </a:r>
            <a:r>
              <a:rPr lang="ru-RU" sz="1000" b="1" i="1" dirty="0" smtClean="0">
                <a:solidFill>
                  <a:srgbClr val="FFFF00"/>
                </a:solidFill>
                <a:effectLst>
                  <a:outerShdw blurRad="38100" dist="38100" dir="2700000" algn="tl">
                    <a:srgbClr val="000000">
                      <a:alpha val="43137"/>
                    </a:srgbClr>
                  </a:outerShdw>
                </a:effectLst>
              </a:rPr>
              <a:t>России.</a:t>
            </a:r>
            <a:endParaRPr lang="ru-RU" sz="1000" b="1" i="1" dirty="0">
              <a:solidFill>
                <a:srgbClr val="FFFF00"/>
              </a:solidFill>
              <a:effectLst>
                <a:outerShdw blurRad="38100" dist="38100" dir="2700000" algn="tl">
                  <a:srgbClr val="000000">
                    <a:alpha val="43137"/>
                  </a:srgbClr>
                </a:outerShdw>
              </a:effectLst>
            </a:endParaRPr>
          </a:p>
          <a:p>
            <a:endParaRPr lang="ru-RU" sz="1200" dirty="0"/>
          </a:p>
        </p:txBody>
      </p:sp>
      <p:sp>
        <p:nvSpPr>
          <p:cNvPr id="4" name="TextBox 3"/>
          <p:cNvSpPr txBox="1"/>
          <p:nvPr/>
        </p:nvSpPr>
        <p:spPr>
          <a:xfrm>
            <a:off x="3419872" y="548680"/>
            <a:ext cx="3456384" cy="461665"/>
          </a:xfrm>
          <a:prstGeom prst="rect">
            <a:avLst/>
          </a:prstGeom>
          <a:noFill/>
        </p:spPr>
        <p:txBody>
          <a:bodyPr wrap="square" rtlCol="0">
            <a:spAutoFit/>
          </a:bodyPr>
          <a:lstStyle/>
          <a:p>
            <a:r>
              <a:rPr lang="ru-RU" sz="2400" b="1" i="1" dirty="0" smtClean="0">
                <a:solidFill>
                  <a:srgbClr val="FFFF00"/>
                </a:solidFill>
                <a:effectLst>
                  <a:outerShdw blurRad="38100" dist="38100" dir="2700000" algn="tl">
                    <a:srgbClr val="000000">
                      <a:alpha val="43137"/>
                    </a:srgbClr>
                  </a:outerShdw>
                </a:effectLst>
              </a:rPr>
              <a:t>Владимир Габулов</a:t>
            </a:r>
            <a:endParaRPr lang="ru-RU" sz="2400" b="1" i="1" dirty="0">
              <a:solidFill>
                <a:srgbClr val="FFFF00"/>
              </a:solidFill>
              <a:effectLst>
                <a:outerShdw blurRad="38100" dist="38100" dir="2700000" algn="tl">
                  <a:srgbClr val="000000">
                    <a:alpha val="43137"/>
                  </a:srgbClr>
                </a:outerShdw>
              </a:effectLst>
            </a:endParaRPr>
          </a:p>
        </p:txBody>
      </p:sp>
      <p:sp>
        <p:nvSpPr>
          <p:cNvPr id="6" name="Управляющая кнопка: в конец 5">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возврат 6">
            <a:hlinkClick r:id="rId3"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8" name="Picture 5"/>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flipH="1">
            <a:off x="1377218" y="6319892"/>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66007954"/>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Diarra_2013.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086689" y="1412776"/>
            <a:ext cx="2596200" cy="347890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4139952" y="1308959"/>
            <a:ext cx="3600400" cy="3785652"/>
          </a:xfrm>
          <a:prstGeom prst="rect">
            <a:avLst/>
          </a:prstGeom>
          <a:noFill/>
        </p:spPr>
        <p:txBody>
          <a:bodyPr wrap="square" rtlCol="0">
            <a:spAutoFit/>
          </a:bodyPr>
          <a:lstStyle/>
          <a:p>
            <a:r>
              <a:rPr lang="ru-RU" sz="1200" b="1" i="1" dirty="0">
                <a:solidFill>
                  <a:srgbClr val="FFFF00"/>
                </a:solidFill>
                <a:effectLst>
                  <a:outerShdw blurRad="38100" dist="38100" dir="2700000" algn="tl">
                    <a:srgbClr val="000000">
                      <a:alpha val="43137"/>
                    </a:srgbClr>
                  </a:outerShdw>
                </a:effectLst>
              </a:rPr>
              <a:t>Лассана́ Диарра́ (фр. </a:t>
            </a:r>
            <a:r>
              <a:rPr lang="fr-FR" sz="1200" b="1" i="1" dirty="0">
                <a:solidFill>
                  <a:srgbClr val="FFFF00"/>
                </a:solidFill>
                <a:effectLst>
                  <a:outerShdw blurRad="38100" dist="38100" dir="2700000" algn="tl">
                    <a:srgbClr val="000000">
                      <a:alpha val="43137"/>
                    </a:srgbClr>
                  </a:outerShdw>
                </a:effectLst>
              </a:rPr>
              <a:t>Lassana Diarra</a:t>
            </a:r>
            <a:r>
              <a:rPr lang="ru-RU" sz="1200" b="1" i="1" dirty="0">
                <a:solidFill>
                  <a:srgbClr val="FFFF00"/>
                </a:solidFill>
                <a:effectLst>
                  <a:outerShdw blurRad="38100" dist="38100" dir="2700000" algn="tl">
                    <a:srgbClr val="000000">
                      <a:alpha val="43137"/>
                    </a:srgbClr>
                  </a:outerShdw>
                </a:effectLst>
              </a:rPr>
              <a:t>; 10 марта 1985, Париж) — французский футболист малийского </a:t>
            </a:r>
            <a:r>
              <a:rPr lang="ru-RU" sz="1200" b="1" i="1" dirty="0" smtClean="0">
                <a:solidFill>
                  <a:srgbClr val="FFFF00"/>
                </a:solidFill>
                <a:effectLst>
                  <a:outerShdw blurRad="38100" dist="38100" dir="2700000" algn="tl">
                    <a:srgbClr val="000000">
                      <a:alpha val="43137"/>
                    </a:srgbClr>
                  </a:outerShdw>
                </a:effectLst>
              </a:rPr>
              <a:t>происхождения, </a:t>
            </a:r>
            <a:r>
              <a:rPr lang="ru-RU" sz="1200" b="1" i="1" dirty="0">
                <a:solidFill>
                  <a:srgbClr val="FFFF00"/>
                </a:solidFill>
                <a:effectLst>
                  <a:outerShdw blurRad="38100" dist="38100" dir="2700000" algn="tl">
                    <a:srgbClr val="000000">
                      <a:alpha val="43137"/>
                    </a:srgbClr>
                  </a:outerShdw>
                </a:effectLst>
              </a:rPr>
              <a:t>полузащитник сборной Франции и московского «Локомотива</a:t>
            </a:r>
            <a:r>
              <a:rPr lang="ru-RU" sz="1200" b="1" i="1" dirty="0" smtClean="0">
                <a:solidFill>
                  <a:srgbClr val="FFFF00"/>
                </a:solidFill>
                <a:effectLst>
                  <a:outerShdw blurRad="38100" dist="38100" dir="2700000" algn="tl">
                    <a:srgbClr val="000000">
                      <a:alpha val="43137"/>
                    </a:srgbClr>
                  </a:outerShdw>
                </a:effectLst>
              </a:rPr>
              <a:t>».</a:t>
            </a:r>
          </a:p>
          <a:p>
            <a:r>
              <a:rPr lang="ru-RU" sz="1200" b="1" i="1" dirty="0">
                <a:solidFill>
                  <a:srgbClr val="FFFF00"/>
                </a:solidFill>
                <a:effectLst>
                  <a:outerShdw blurRad="38100" dist="38100" dir="2700000" algn="tl">
                    <a:srgbClr val="000000">
                      <a:alpha val="43137"/>
                    </a:srgbClr>
                  </a:outerShdw>
                </a:effectLst>
              </a:rPr>
              <a:t>Предпочтительная позиция на поле — опорный полузащитник. Может играть и ближе к нападению или правого защитника, как ранее в «Челси» или теперь в сборной. В Испании его называли Ласс, чтобы отличать его от тогдашнего полузащитника «Реала» Мамаду Диарра. 1 сентября 2012 года футболист подписал контракт с махачкалинским «Анжи» по системе «3+1</a:t>
            </a:r>
            <a:r>
              <a:rPr lang="ru-RU" sz="1200" b="1" i="1" dirty="0" smtClean="0">
                <a:solidFill>
                  <a:srgbClr val="FFFF00"/>
                </a:solidFill>
                <a:effectLst>
                  <a:outerShdw blurRad="38100" dist="38100" dir="2700000" algn="tl">
                    <a:srgbClr val="000000">
                      <a:alpha val="43137"/>
                    </a:srgbClr>
                  </a:outerShdw>
                </a:effectLst>
              </a:rPr>
              <a:t>». </a:t>
            </a:r>
            <a:r>
              <a:rPr lang="ru-RU" sz="1200" b="1" i="1" dirty="0">
                <a:solidFill>
                  <a:srgbClr val="FFFF00"/>
                </a:solidFill>
                <a:effectLst>
                  <a:outerShdw blurRad="38100" dist="38100" dir="2700000" algn="tl">
                    <a:srgbClr val="000000">
                      <a:alpha val="43137"/>
                    </a:srgbClr>
                  </a:outerShdw>
                </a:effectLst>
              </a:rPr>
              <a:t>Трансфер обошёлся в сумму порядка 5 млн </a:t>
            </a:r>
            <a:r>
              <a:rPr lang="ru-RU" sz="1200" b="1" i="1" dirty="0" smtClean="0">
                <a:solidFill>
                  <a:srgbClr val="FFFF00"/>
                </a:solidFill>
                <a:effectLst>
                  <a:outerShdw blurRad="38100" dist="38100" dir="2700000" algn="tl">
                    <a:srgbClr val="000000">
                      <a:alpha val="43137"/>
                    </a:srgbClr>
                  </a:outerShdw>
                </a:effectLst>
              </a:rPr>
              <a:t>евро. </a:t>
            </a:r>
            <a:r>
              <a:rPr lang="ru-RU" sz="1200" b="1" i="1" dirty="0">
                <a:solidFill>
                  <a:srgbClr val="FFFF00"/>
                </a:solidFill>
                <a:effectLst>
                  <a:outerShdw blurRad="38100" dist="38100" dir="2700000" algn="tl">
                    <a:srgbClr val="000000">
                      <a:alpha val="43137"/>
                    </a:srgbClr>
                  </a:outerShdw>
                </a:effectLst>
              </a:rPr>
              <a:t>В составе «Анжи» француз дебютировал 16 сентября в игре восьмого тура против «Краснодара», которую махачкалинцы выиграли </a:t>
            </a:r>
            <a:r>
              <a:rPr lang="ru-RU" sz="1200" b="1" i="1" dirty="0" smtClean="0">
                <a:solidFill>
                  <a:srgbClr val="FFFF00"/>
                </a:solidFill>
                <a:effectLst>
                  <a:outerShdw blurRad="38100" dist="38100" dir="2700000" algn="tl">
                    <a:srgbClr val="000000">
                      <a:alpha val="43137"/>
                    </a:srgbClr>
                  </a:outerShdw>
                </a:effectLst>
              </a:rPr>
              <a:t>5:2. </a:t>
            </a:r>
            <a:r>
              <a:rPr lang="ru-RU" sz="1200" b="1" i="1" dirty="0">
                <a:solidFill>
                  <a:srgbClr val="FFFF00"/>
                </a:solidFill>
                <a:effectLst>
                  <a:outerShdw blurRad="38100" dist="38100" dir="2700000" algn="tl">
                    <a:srgbClr val="000000">
                      <a:alpha val="43137"/>
                    </a:srgbClr>
                  </a:outerShdw>
                </a:effectLst>
              </a:rPr>
              <a:t>20 октября 2012 года в матче «Анжи» — «Спартак» получил тяжёлую травму колена в результате грубого подката Кирилла Комбарова и выбыл на два </a:t>
            </a:r>
            <a:r>
              <a:rPr lang="ru-RU" sz="1200" b="1" i="1" dirty="0" smtClean="0">
                <a:solidFill>
                  <a:srgbClr val="FFFF00"/>
                </a:solidFill>
                <a:effectLst>
                  <a:outerShdw blurRad="38100" dist="38100" dir="2700000" algn="tl">
                    <a:srgbClr val="000000">
                      <a:alpha val="43137"/>
                    </a:srgbClr>
                  </a:outerShdw>
                </a:effectLst>
              </a:rPr>
              <a:t>месяца.</a:t>
            </a:r>
            <a:endParaRPr lang="ru-RU" sz="1200" b="1" i="1"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3419872" y="548680"/>
            <a:ext cx="3528392" cy="461665"/>
          </a:xfrm>
          <a:prstGeom prst="rect">
            <a:avLst/>
          </a:prstGeom>
          <a:noFill/>
        </p:spPr>
        <p:txBody>
          <a:bodyPr wrap="square" rtlCol="0">
            <a:spAutoFit/>
          </a:bodyPr>
          <a:lstStyle/>
          <a:p>
            <a:r>
              <a:rPr lang="ru-RU" sz="2400" b="1" i="1" dirty="0" smtClean="0">
                <a:solidFill>
                  <a:srgbClr val="FFFF00"/>
                </a:solidFill>
                <a:effectLst>
                  <a:outerShdw blurRad="38100" dist="38100" dir="2700000" algn="tl">
                    <a:srgbClr val="000000">
                      <a:alpha val="43137"/>
                    </a:srgbClr>
                  </a:outerShdw>
                </a:effectLst>
              </a:rPr>
              <a:t>Лассана Диарра</a:t>
            </a:r>
            <a:endParaRPr lang="ru-RU" sz="2400" b="1" i="1" dirty="0">
              <a:solidFill>
                <a:srgbClr val="FFFF00"/>
              </a:solidFill>
              <a:effectLst>
                <a:outerShdw blurRad="38100" dist="38100" dir="2700000" algn="tl">
                  <a:srgbClr val="000000">
                    <a:alpha val="43137"/>
                  </a:srgbClr>
                </a:outerShdw>
              </a:effectLst>
            </a:endParaRPr>
          </a:p>
        </p:txBody>
      </p:sp>
      <p:sp>
        <p:nvSpPr>
          <p:cNvPr id="6" name="Управляющая кнопка: в конец 5">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возврат 6">
            <a:hlinkClick r:id="rId3"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8" name="Picture 5"/>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flipH="1">
            <a:off x="1377218" y="6319892"/>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18514044"/>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240px-Elvir2011.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115616" y="1412776"/>
            <a:ext cx="2118126" cy="247997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3347508" y="1268760"/>
            <a:ext cx="4752528" cy="4770537"/>
          </a:xfrm>
          <a:prstGeom prst="rect">
            <a:avLst/>
          </a:prstGeom>
          <a:noFill/>
        </p:spPr>
        <p:txBody>
          <a:bodyPr wrap="square" rtlCol="0">
            <a:spAutoFit/>
          </a:bodyPr>
          <a:lstStyle/>
          <a:p>
            <a:r>
              <a:rPr lang="ru-RU" sz="1100" b="1" i="1" dirty="0">
                <a:solidFill>
                  <a:srgbClr val="FFFF00"/>
                </a:solidFill>
                <a:effectLst>
                  <a:outerShdw blurRad="38100" dist="38100" dir="2700000" algn="tl">
                    <a:srgbClr val="000000">
                      <a:alpha val="43137"/>
                    </a:srgbClr>
                  </a:outerShdw>
                </a:effectLst>
              </a:rPr>
              <a:t>Элвер Рахи́мич (босн. Elvir Rahimić; 4 апреля 1976, Тузла, СР Босния и Герцеговина, СФРЮ) — боснийский футболист, тренер московского ЦСКА. Родился в Боснии. С детства занимался футболом, но из-за войны на 2 года прекратил занятия. Профессиональную футбольную карьеру начал в 1993 году за «Славен», который вскоре сменил на ещё один клуб из Боснии – «Босна», за который отыграл 2 сезона. В 1997 футболист выступал уже за словенскую команду «Фактор». Затем играл в Австрии за «Штайр», однако вскоре перешёл в махачкалинский «Анжи», за который провел 2 сезона.</a:t>
            </a:r>
          </a:p>
          <a:p>
            <a:r>
              <a:rPr lang="ru-RU" sz="1100" b="1" i="1" dirty="0">
                <a:solidFill>
                  <a:srgbClr val="FFFF00"/>
                </a:solidFill>
                <a:effectLst>
                  <a:outerShdw blurRad="38100" dist="38100" dir="2700000" algn="tl">
                    <a:srgbClr val="000000">
                      <a:alpha val="43137"/>
                    </a:srgbClr>
                  </a:outerShdw>
                </a:effectLst>
              </a:rPr>
              <a:t>В 2001 году перешёл из махачкалинского клуба «Анжи» в московский ЦСКА. За ЦСКА Рахимич дебютировал в матче против московского «Спартака» 18 июля 2001 года выйдя на поле в основном составе команды. Вскоре Элвер стал ключевой фигурой в составе армейского клуба, завоевавшего тогда различные трофеи на внутренней и международной аренах. 30 июня 2003 года сыграл за сборную легионеров чемпионата России.</a:t>
            </a:r>
          </a:p>
          <a:p>
            <a:r>
              <a:rPr lang="ru-RU" sz="1100" b="1" i="1" dirty="0">
                <a:solidFill>
                  <a:srgbClr val="FFFF00"/>
                </a:solidFill>
                <a:effectLst>
                  <a:outerShdw blurRad="38100" dist="38100" dir="2700000" algn="tl">
                    <a:srgbClr val="000000">
                      <a:alpha val="43137"/>
                    </a:srgbClr>
                  </a:outerShdw>
                </a:effectLst>
              </a:rPr>
              <a:t>С 18 января 2013 года является играющим тренером московского </a:t>
            </a:r>
            <a:r>
              <a:rPr lang="ru-RU" sz="1100" b="1" i="1" dirty="0" smtClean="0">
                <a:solidFill>
                  <a:srgbClr val="FFFF00"/>
                </a:solidFill>
                <a:effectLst>
                  <a:outerShdw blurRad="38100" dist="38100" dir="2700000" algn="tl">
                    <a:srgbClr val="000000">
                      <a:alpha val="43137"/>
                    </a:srgbClr>
                  </a:outerShdw>
                </a:effectLst>
              </a:rPr>
              <a:t>ЦСКА. </a:t>
            </a:r>
            <a:r>
              <a:rPr lang="ru-RU" sz="1100" b="1" i="1" dirty="0">
                <a:solidFill>
                  <a:srgbClr val="FFFF00"/>
                </a:solidFill>
                <a:effectLst>
                  <a:outerShdw blurRad="38100" dist="38100" dir="2700000" algn="tl">
                    <a:srgbClr val="000000">
                      <a:alpha val="43137"/>
                    </a:srgbClr>
                  </a:outerShdw>
                </a:effectLst>
              </a:rPr>
              <a:t>При этом уже в июне 2013 года продлил контракт с </a:t>
            </a:r>
            <a:r>
              <a:rPr lang="ru-RU" sz="1100" b="1" i="1" dirty="0" smtClean="0">
                <a:solidFill>
                  <a:srgbClr val="FFFF00"/>
                </a:solidFill>
                <a:effectLst>
                  <a:outerShdw blurRad="38100" dist="38100" dir="2700000" algn="tl">
                    <a:srgbClr val="000000">
                      <a:alpha val="43137"/>
                    </a:srgbClr>
                  </a:outerShdw>
                </a:effectLst>
              </a:rPr>
              <a:t>ЦСКА </a:t>
            </a:r>
            <a:r>
              <a:rPr lang="ru-RU" sz="1100" b="1" i="1" dirty="0">
                <a:solidFill>
                  <a:srgbClr val="FFFF00"/>
                </a:solidFill>
                <a:effectLst>
                  <a:outerShdw blurRad="38100" dist="38100" dir="2700000" algn="tl">
                    <a:srgbClr val="000000">
                      <a:alpha val="43137"/>
                    </a:srgbClr>
                  </a:outerShdw>
                </a:effectLst>
              </a:rPr>
              <a:t>чтобы быть физически готовым к играм сборной </a:t>
            </a:r>
            <a:r>
              <a:rPr lang="ru-RU" sz="1100" b="1" i="1" dirty="0" smtClean="0">
                <a:solidFill>
                  <a:srgbClr val="FFFF00"/>
                </a:solidFill>
                <a:effectLst>
                  <a:outerShdw blurRad="38100" dist="38100" dir="2700000" algn="tl">
                    <a:srgbClr val="000000">
                      <a:alpha val="43137"/>
                    </a:srgbClr>
                  </a:outerShdw>
                </a:effectLst>
              </a:rPr>
              <a:t>Боснии, </a:t>
            </a:r>
            <a:r>
              <a:rPr lang="ru-RU" sz="1100" b="1" i="1" dirty="0">
                <a:solidFill>
                  <a:srgbClr val="FFFF00"/>
                </a:solidFill>
                <a:effectLst>
                  <a:outerShdw blurRad="38100" dist="38100" dir="2700000" algn="tl">
                    <a:srgbClr val="000000">
                      <a:alpha val="43137"/>
                    </a:srgbClr>
                  </a:outerShdw>
                </a:effectLst>
              </a:rPr>
              <a:t>пробившейся на Чемпионат мира 2014 в </a:t>
            </a:r>
            <a:r>
              <a:rPr lang="ru-RU" sz="1100" b="1" i="1" dirty="0" smtClean="0">
                <a:solidFill>
                  <a:srgbClr val="FFFF00"/>
                </a:solidFill>
                <a:effectLst>
                  <a:outerShdw blurRad="38100" dist="38100" dir="2700000" algn="tl">
                    <a:srgbClr val="000000">
                      <a:alpha val="43137"/>
                    </a:srgbClr>
                  </a:outerShdw>
                </a:effectLst>
              </a:rPr>
              <a:t>Бразилии. </a:t>
            </a:r>
            <a:r>
              <a:rPr lang="ru-RU" sz="1100" b="1" i="1" dirty="0">
                <a:solidFill>
                  <a:srgbClr val="FFFF00"/>
                </a:solidFill>
                <a:effectLst>
                  <a:outerShdw blurRad="38100" dist="38100" dir="2700000" algn="tl">
                    <a:srgbClr val="000000">
                      <a:alpha val="43137"/>
                    </a:srgbClr>
                  </a:outerShdw>
                </a:effectLst>
              </a:rPr>
              <a:t>Однако, в виду малой игровой практики в ЦСКА (до объявления состава сборной, Рахимич провел всего одну игру в чемпионате России в сезоне 2013/14), в окончательную заявку Боснии на ЧМ он не </a:t>
            </a:r>
            <a:r>
              <a:rPr lang="ru-RU" sz="1100" b="1" i="1" dirty="0" smtClean="0">
                <a:solidFill>
                  <a:srgbClr val="FFFF00"/>
                </a:solidFill>
                <a:effectLst>
                  <a:outerShdw blurRad="38100" dist="38100" dir="2700000" algn="tl">
                    <a:srgbClr val="000000">
                      <a:alpha val="43137"/>
                    </a:srgbClr>
                  </a:outerShdw>
                </a:effectLst>
              </a:rPr>
              <a:t>попал, </a:t>
            </a:r>
            <a:r>
              <a:rPr lang="ru-RU" sz="1100" b="1" i="1" dirty="0">
                <a:solidFill>
                  <a:srgbClr val="FFFF00"/>
                </a:solidFill>
                <a:effectLst>
                  <a:outerShdw blurRad="38100" dist="38100" dir="2700000" algn="tl">
                    <a:srgbClr val="000000">
                      <a:alpha val="43137"/>
                    </a:srgbClr>
                  </a:outerShdw>
                </a:effectLst>
              </a:rPr>
              <a:t>в связи с чем завершил карьеру в сборной и вошёл в тренерский штаб сборной на время проведения </a:t>
            </a:r>
            <a:r>
              <a:rPr lang="ru-RU" sz="1100" b="1" i="1" dirty="0" smtClean="0">
                <a:solidFill>
                  <a:srgbClr val="FFFF00"/>
                </a:solidFill>
                <a:effectLst>
                  <a:outerShdw blurRad="38100" dist="38100" dir="2700000" algn="tl">
                    <a:srgbClr val="000000">
                      <a:alpha val="43137"/>
                    </a:srgbClr>
                  </a:outerShdw>
                </a:effectLst>
              </a:rPr>
              <a:t>турнира. </a:t>
            </a:r>
            <a:r>
              <a:rPr lang="ru-RU" sz="1100" b="1" i="1" dirty="0">
                <a:solidFill>
                  <a:srgbClr val="FFFF00"/>
                </a:solidFill>
                <a:effectLst>
                  <a:outerShdw blurRad="38100" dist="38100" dir="2700000" algn="tl">
                    <a:srgbClr val="000000">
                      <a:alpha val="43137"/>
                    </a:srgbClr>
                  </a:outerShdw>
                </a:effectLst>
              </a:rPr>
              <a:t>По окончании сезона 2013/14 Рахимич завершил свою футбольную </a:t>
            </a:r>
            <a:r>
              <a:rPr lang="ru-RU" sz="1100" b="1" i="1" dirty="0" smtClean="0">
                <a:solidFill>
                  <a:srgbClr val="FFFF00"/>
                </a:solidFill>
                <a:effectLst>
                  <a:outerShdw blurRad="38100" dist="38100" dir="2700000" algn="tl">
                    <a:srgbClr val="000000">
                      <a:alpha val="43137"/>
                    </a:srgbClr>
                  </a:outerShdw>
                </a:effectLst>
              </a:rPr>
              <a:t>карьеру.</a:t>
            </a:r>
            <a:endParaRPr lang="ru-RU" sz="1100" b="1" i="1" dirty="0">
              <a:solidFill>
                <a:srgbClr val="FFFF00"/>
              </a:solidFill>
              <a:effectLst>
                <a:outerShdw blurRad="38100" dist="38100" dir="2700000" algn="tl">
                  <a:srgbClr val="000000">
                    <a:alpha val="43137"/>
                  </a:srgbClr>
                </a:outerShdw>
              </a:effectLst>
            </a:endParaRPr>
          </a:p>
          <a:p>
            <a:endParaRPr lang="ru-RU" dirty="0"/>
          </a:p>
        </p:txBody>
      </p:sp>
      <p:sp>
        <p:nvSpPr>
          <p:cNvPr id="4" name="TextBox 3"/>
          <p:cNvSpPr txBox="1"/>
          <p:nvPr/>
        </p:nvSpPr>
        <p:spPr>
          <a:xfrm>
            <a:off x="3131840" y="404663"/>
            <a:ext cx="4536504" cy="461665"/>
          </a:xfrm>
          <a:prstGeom prst="rect">
            <a:avLst/>
          </a:prstGeom>
          <a:noFill/>
        </p:spPr>
        <p:txBody>
          <a:bodyPr wrap="square" rtlCol="0">
            <a:spAutoFit/>
          </a:bodyPr>
          <a:lstStyle/>
          <a:p>
            <a:r>
              <a:rPr lang="ru-RU" sz="2400" b="1" i="1" dirty="0" smtClean="0">
                <a:solidFill>
                  <a:srgbClr val="FFFF00"/>
                </a:solidFill>
                <a:effectLst>
                  <a:outerShdw blurRad="38100" dist="38100" dir="2700000" algn="tl">
                    <a:srgbClr val="000000">
                      <a:alpha val="43137"/>
                    </a:srgbClr>
                  </a:outerShdw>
                </a:effectLst>
              </a:rPr>
              <a:t>Элвер Рахимич</a:t>
            </a:r>
            <a:endParaRPr lang="ru-RU" sz="2400" b="1" i="1" dirty="0">
              <a:solidFill>
                <a:srgbClr val="FFFF00"/>
              </a:solidFill>
              <a:effectLst>
                <a:outerShdw blurRad="38100" dist="38100" dir="2700000" algn="tl">
                  <a:srgbClr val="000000">
                    <a:alpha val="43137"/>
                  </a:srgbClr>
                </a:outerShdw>
              </a:effectLst>
            </a:endParaRPr>
          </a:p>
        </p:txBody>
      </p:sp>
      <p:sp>
        <p:nvSpPr>
          <p:cNvPr id="6" name="Управляющая кнопка: в конец 5">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возврат 6">
            <a:hlinkClick r:id="rId3"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8" name="Picture 5"/>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flipH="1">
            <a:off x="1377218" y="6319892"/>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33908244"/>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0" y="1412776"/>
            <a:ext cx="4176464" cy="3970318"/>
          </a:xfrm>
          <a:prstGeom prst="rect">
            <a:avLst/>
          </a:prstGeom>
          <a:noFill/>
        </p:spPr>
        <p:txBody>
          <a:bodyPr wrap="square" rtlCol="0">
            <a:spAutoFit/>
          </a:bodyPr>
          <a:lstStyle/>
          <a:p>
            <a:r>
              <a:rPr lang="ru-RU" sz="1200" b="1" i="1" dirty="0">
                <a:solidFill>
                  <a:srgbClr val="FFFF00"/>
                </a:solidFill>
                <a:effectLst>
                  <a:outerShdw blurRad="38100" dist="38100" dir="2700000" algn="tl">
                    <a:srgbClr val="000000">
                      <a:alpha val="43137"/>
                    </a:srgbClr>
                  </a:outerShdw>
                </a:effectLst>
              </a:rPr>
              <a:t>Вежани́ Кристофе́р Самба́ (фр. </a:t>
            </a:r>
            <a:r>
              <a:rPr lang="fr-FR" sz="1200" b="1" i="1" dirty="0">
                <a:solidFill>
                  <a:srgbClr val="FFFF00"/>
                </a:solidFill>
                <a:effectLst>
                  <a:outerShdw blurRad="38100" dist="38100" dir="2700000" algn="tl">
                    <a:srgbClr val="000000">
                      <a:alpha val="43137"/>
                    </a:srgbClr>
                  </a:outerShdw>
                </a:effectLst>
              </a:rPr>
              <a:t>Veijeany Christopher Samba</a:t>
            </a:r>
            <a:r>
              <a:rPr lang="ru-RU" sz="1200" b="1" i="1" dirty="0">
                <a:solidFill>
                  <a:srgbClr val="FFFF00"/>
                </a:solidFill>
                <a:effectLst>
                  <a:outerShdw blurRad="38100" dist="38100" dir="2700000" algn="tl">
                    <a:srgbClr val="000000">
                      <a:alpha val="43137"/>
                    </a:srgbClr>
                  </a:outerShdw>
                </a:effectLst>
              </a:rPr>
              <a:t>; 28 марта 1984, Кретей, Франция) — конголезский футболист, центральный защитник московского клуба «Динамо» и национальной сборной Конго</a:t>
            </a:r>
            <a:r>
              <a:rPr lang="ru-RU" sz="1200" b="1" i="1" dirty="0" smtClean="0">
                <a:solidFill>
                  <a:srgbClr val="FFFF00"/>
                </a:solidFill>
                <a:effectLst>
                  <a:outerShdw blurRad="38100" dist="38100" dir="2700000" algn="tl">
                    <a:srgbClr val="000000">
                      <a:alpha val="43137"/>
                    </a:srgbClr>
                  </a:outerShdw>
                </a:effectLst>
              </a:rPr>
              <a:t>.</a:t>
            </a:r>
          </a:p>
          <a:p>
            <a:r>
              <a:rPr lang="ru-RU" sz="1200" b="1" i="1" dirty="0">
                <a:solidFill>
                  <a:srgbClr val="FFFF00"/>
                </a:solidFill>
                <a:effectLst>
                  <a:outerShdw blurRad="38100" dist="38100" dir="2700000" algn="tl">
                    <a:srgbClr val="000000">
                      <a:alpha val="43137"/>
                    </a:srgbClr>
                  </a:outerShdw>
                </a:effectLst>
              </a:rPr>
              <a:t>24 февраля 2012 года, в последний день трансферного окна в российской Премьер-Лиге, Самба стал игроком махачкалинского «Анжи</a:t>
            </a:r>
            <a:r>
              <a:rPr lang="ru-RU" sz="1200" b="1" i="1" dirty="0" smtClean="0">
                <a:solidFill>
                  <a:srgbClr val="FFFF00"/>
                </a:solidFill>
                <a:effectLst>
                  <a:outerShdw blurRad="38100" dist="38100" dir="2700000" algn="tl">
                    <a:srgbClr val="000000">
                      <a:alpha val="43137"/>
                    </a:srgbClr>
                  </a:outerShdw>
                </a:effectLst>
              </a:rPr>
              <a:t>». </a:t>
            </a:r>
            <a:r>
              <a:rPr lang="ru-RU" sz="1200" b="1" i="1" dirty="0">
                <a:solidFill>
                  <a:srgbClr val="FFFF00"/>
                </a:solidFill>
                <a:effectLst>
                  <a:outerShdw blurRad="38100" dist="38100" dir="2700000" algn="tl">
                    <a:srgbClr val="000000">
                      <a:alpha val="43137"/>
                    </a:srgbClr>
                  </a:outerShdw>
                </a:effectLst>
              </a:rPr>
              <a:t>Контракт был подписан на 3,5 года с возможностью продления ещё на </a:t>
            </a:r>
            <a:r>
              <a:rPr lang="ru-RU" sz="1200" b="1" i="1" dirty="0" smtClean="0">
                <a:solidFill>
                  <a:srgbClr val="FFFF00"/>
                </a:solidFill>
                <a:effectLst>
                  <a:outerShdw blurRad="38100" dist="38100" dir="2700000" algn="tl">
                    <a:srgbClr val="000000">
                      <a:alpha val="43137"/>
                    </a:srgbClr>
                  </a:outerShdw>
                </a:effectLst>
              </a:rPr>
              <a:t>год, </a:t>
            </a:r>
            <a:r>
              <a:rPr lang="ru-RU" sz="1200" b="1" i="1" dirty="0">
                <a:solidFill>
                  <a:srgbClr val="FFFF00"/>
                </a:solidFill>
                <a:effectLst>
                  <a:outerShdw blurRad="38100" dist="38100" dir="2700000" algn="tl">
                    <a:srgbClr val="000000">
                      <a:alpha val="43137"/>
                    </a:srgbClr>
                  </a:outerShdw>
                </a:effectLst>
              </a:rPr>
              <a:t>игрок получил футболку с 22-м номером. Дебютировал в клубе Самба 5 марта 2012 года в матче 33-го тура Чемпионата России по футболу против «Динамо» Москва (1:0). Первый гол за махачкалинский клуб защитник забил 6 мая 2012 года в матче 43-го тура против казанского «Рубина», который окончился уверенной победой махачкалинцев — 3:1.</a:t>
            </a:r>
          </a:p>
          <a:p>
            <a:r>
              <a:rPr lang="ru-RU" sz="1200" b="1" i="1" dirty="0">
                <a:solidFill>
                  <a:srgbClr val="FFFF00"/>
                </a:solidFill>
                <a:effectLst>
                  <a:outerShdw blurRad="38100" dist="38100" dir="2700000" algn="tl">
                    <a:srgbClr val="000000">
                      <a:alpha val="43137"/>
                    </a:srgbClr>
                  </a:outerShdw>
                </a:effectLst>
              </a:rPr>
              <a:t>Первый матч в следующем сезоне Самба провёл 19 июля 2012 года в матче второго квалификационного раунда Лиги Европы УЕФА против «Гонведа» (1:0). На 90-й минуте этого матча он отметился красной карточкой.</a:t>
            </a:r>
          </a:p>
          <a:p>
            <a:r>
              <a:rPr lang="ru-RU" sz="1200" b="1" i="1" dirty="0">
                <a:solidFill>
                  <a:srgbClr val="FFFF00"/>
                </a:solidFill>
                <a:effectLst>
                  <a:outerShdw blurRad="38100" dist="38100" dir="2700000" algn="tl">
                    <a:srgbClr val="000000">
                      <a:alpha val="43137"/>
                    </a:srgbClr>
                  </a:outerShdw>
                </a:effectLst>
              </a:rPr>
              <a:t>5 июля 2013 вернулся в махачкалинский «Анжи», подписав контракт с клубом на 4 </a:t>
            </a:r>
            <a:r>
              <a:rPr lang="ru-RU" sz="1200" b="1" i="1" dirty="0" smtClean="0">
                <a:solidFill>
                  <a:srgbClr val="FFFF00"/>
                </a:solidFill>
                <a:effectLst>
                  <a:outerShdw blurRad="38100" dist="38100" dir="2700000" algn="tl">
                    <a:srgbClr val="000000">
                      <a:alpha val="43137"/>
                    </a:srgbClr>
                  </a:outerShdw>
                </a:effectLst>
              </a:rPr>
              <a:t>года.</a:t>
            </a:r>
            <a:endParaRPr lang="ru-RU" sz="1200" b="1" i="1" dirty="0">
              <a:solidFill>
                <a:srgbClr val="FFFF00"/>
              </a:solidFill>
              <a:effectLst>
                <a:outerShdw blurRad="38100" dist="38100" dir="2700000" algn="tl">
                  <a:srgbClr val="000000">
                    <a:alpha val="43137"/>
                  </a:srgbClr>
                </a:outerShdw>
              </a:effectLst>
            </a:endParaRPr>
          </a:p>
        </p:txBody>
      </p:sp>
      <p:pic>
        <p:nvPicPr>
          <p:cNvPr id="4098" name="Picture 2" descr="C:\Users\user\Desktop\Christopher_Samba_2014.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115616" y="1412776"/>
            <a:ext cx="2172872" cy="225254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3280600" y="548679"/>
            <a:ext cx="4248472" cy="461665"/>
          </a:xfrm>
          <a:prstGeom prst="rect">
            <a:avLst/>
          </a:prstGeom>
          <a:noFill/>
        </p:spPr>
        <p:txBody>
          <a:bodyPr wrap="square" rtlCol="0">
            <a:spAutoFit/>
          </a:bodyPr>
          <a:lstStyle/>
          <a:p>
            <a:r>
              <a:rPr lang="ru-RU" sz="2400" b="1" i="1" dirty="0" smtClean="0">
                <a:solidFill>
                  <a:srgbClr val="FFFF00"/>
                </a:solidFill>
                <a:effectLst>
                  <a:outerShdw blurRad="38100" dist="38100" dir="2700000" algn="tl">
                    <a:srgbClr val="000000">
                      <a:alpha val="43137"/>
                    </a:srgbClr>
                  </a:outerShdw>
                </a:effectLst>
              </a:rPr>
              <a:t>Кристофер Самба</a:t>
            </a:r>
            <a:endParaRPr lang="ru-RU" sz="2400" b="1" i="1" dirty="0">
              <a:solidFill>
                <a:srgbClr val="FFFF00"/>
              </a:solidFill>
              <a:effectLst>
                <a:outerShdw blurRad="38100" dist="38100" dir="2700000" algn="tl">
                  <a:srgbClr val="000000">
                    <a:alpha val="43137"/>
                  </a:srgbClr>
                </a:outerShdw>
              </a:effectLst>
            </a:endParaRPr>
          </a:p>
        </p:txBody>
      </p:sp>
      <p:sp>
        <p:nvSpPr>
          <p:cNvPr id="6" name="Управляющая кнопка: в конец 5">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возврат 6">
            <a:hlinkClick r:id="rId3"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8" name="Picture 5"/>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flipH="1">
            <a:off x="1377218" y="6319892"/>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53893118"/>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250px-RuslanAgalarov.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32017" y="1382305"/>
            <a:ext cx="3555580" cy="267379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3782787" y="1402273"/>
            <a:ext cx="4392488" cy="3508653"/>
          </a:xfrm>
          <a:prstGeom prst="rect">
            <a:avLst/>
          </a:prstGeom>
          <a:noFill/>
        </p:spPr>
        <p:txBody>
          <a:bodyPr wrap="square" rtlCol="0">
            <a:spAutoFit/>
          </a:bodyPr>
          <a:lstStyle/>
          <a:p>
            <a:r>
              <a:rPr lang="ru-RU" sz="1200" b="1" i="1" dirty="0">
                <a:solidFill>
                  <a:srgbClr val="FFFF00"/>
                </a:solidFill>
                <a:effectLst>
                  <a:outerShdw blurRad="38100" dist="38100" dir="2700000" algn="tl">
                    <a:srgbClr val="000000">
                      <a:alpha val="43137"/>
                    </a:srgbClr>
                  </a:outerShdw>
                </a:effectLst>
              </a:rPr>
              <a:t>Русла́н Агабе́кович Агала́ров (узб. </a:t>
            </a:r>
            <a:r>
              <a:rPr lang="uz-Latn-UZ" sz="1200" b="1" i="1" dirty="0">
                <a:solidFill>
                  <a:srgbClr val="FFFF00"/>
                </a:solidFill>
                <a:effectLst>
                  <a:outerShdw blurRad="38100" dist="38100" dir="2700000" algn="tl">
                    <a:srgbClr val="000000">
                      <a:alpha val="43137"/>
                    </a:srgbClr>
                  </a:outerShdw>
                </a:effectLst>
              </a:rPr>
              <a:t>Ruslan Ag`abek o`g`il Ag`alarov</a:t>
            </a:r>
            <a:r>
              <a:rPr lang="ru-RU" sz="1200" b="1" i="1" dirty="0">
                <a:solidFill>
                  <a:srgbClr val="FFFF00"/>
                </a:solidFill>
                <a:effectLst>
                  <a:outerShdw blurRad="38100" dist="38100" dir="2700000" algn="tl">
                    <a:srgbClr val="000000">
                      <a:alpha val="43137"/>
                    </a:srgbClr>
                  </a:outerShdw>
                </a:effectLst>
              </a:rPr>
              <a:t>; 21 февраля 1974, Махачкала, Дагестанская АССР) — бывший советский и российский футболист. Ныне тренер молодёжной команды «Анжи</a:t>
            </a:r>
            <a:r>
              <a:rPr lang="ru-RU" sz="1200" b="1" i="1" dirty="0" smtClean="0">
                <a:solidFill>
                  <a:srgbClr val="FFFF00"/>
                </a:solidFill>
                <a:effectLst>
                  <a:outerShdw blurRad="38100" dist="38100" dir="2700000" algn="tl">
                    <a:srgbClr val="000000">
                      <a:alpha val="43137"/>
                    </a:srgbClr>
                  </a:outerShdw>
                </a:effectLst>
              </a:rPr>
              <a:t>»</a:t>
            </a:r>
          </a:p>
          <a:p>
            <a:r>
              <a:rPr lang="ru-RU" sz="1200" b="1" i="1" dirty="0">
                <a:solidFill>
                  <a:srgbClr val="FFFF00"/>
                </a:solidFill>
                <a:effectLst>
                  <a:outerShdw blurRad="38100" dist="38100" dir="2700000" algn="tl">
                    <a:srgbClr val="000000">
                      <a:alpha val="43137"/>
                    </a:srgbClr>
                  </a:outerShdw>
                </a:effectLst>
              </a:rPr>
              <a:t>Воспитанник дагестанского футбола, практически всю карьеру провёл в составе махачкалинского «Анжи». За 15 сезонов сыграл в команде 427 матчей, забил 49 голов. В высшем дивизионе чемпионата России провёл в 2000—2002 годах 80 матчей, забил 8 мячей. Вошёл в Список 33 лучших футболистов чемпионата </a:t>
            </a:r>
            <a:r>
              <a:rPr lang="ru-RU" sz="1200" b="1" i="1" dirty="0" smtClean="0">
                <a:solidFill>
                  <a:srgbClr val="FFFF00"/>
                </a:solidFill>
                <a:effectLst>
                  <a:outerShdw blurRad="38100" dist="38100" dir="2700000" algn="tl">
                    <a:srgbClr val="000000">
                      <a:alpha val="43137"/>
                    </a:srgbClr>
                  </a:outerShdw>
                </a:effectLst>
              </a:rPr>
              <a:t>Росси </a:t>
            </a:r>
            <a:r>
              <a:rPr lang="ru-RU" sz="1200" b="1" i="1" dirty="0">
                <a:solidFill>
                  <a:srgbClr val="FFFF00"/>
                </a:solidFill>
                <a:effectLst>
                  <a:outerShdw blurRad="38100" dist="38100" dir="2700000" algn="tl">
                    <a:srgbClr val="000000">
                      <a:alpha val="43137"/>
                    </a:srgbClr>
                  </a:outerShdw>
                </a:effectLst>
              </a:rPr>
              <a:t>под 3 номером в 2001 году. В домашнем матче 19-го тура Чемпионата России 2001 года против самарских «Крыльев Советов» оформил дубль, забив голы на 45-й и 78-й </a:t>
            </a:r>
            <a:r>
              <a:rPr lang="ru-RU" sz="1200" b="1" i="1" dirty="0" smtClean="0">
                <a:solidFill>
                  <a:srgbClr val="FFFF00"/>
                </a:solidFill>
                <a:effectLst>
                  <a:outerShdw blurRad="38100" dist="38100" dir="2700000" algn="tl">
                    <a:srgbClr val="000000">
                      <a:alpha val="43137"/>
                    </a:srgbClr>
                  </a:outerShdw>
                </a:effectLst>
              </a:rPr>
              <a:t>минутах.</a:t>
            </a:r>
            <a:endParaRPr lang="ru-RU" sz="1200" b="1" i="1" dirty="0">
              <a:solidFill>
                <a:srgbClr val="FFFF00"/>
              </a:solidFill>
              <a:effectLst>
                <a:outerShdw blurRad="38100" dist="38100" dir="2700000" algn="tl">
                  <a:srgbClr val="000000">
                    <a:alpha val="43137"/>
                  </a:srgbClr>
                </a:outerShdw>
              </a:effectLst>
            </a:endParaRPr>
          </a:p>
          <a:p>
            <a:r>
              <a:rPr lang="ru-RU" sz="1200" b="1" i="1" dirty="0">
                <a:solidFill>
                  <a:srgbClr val="FFFF00"/>
                </a:solidFill>
                <a:effectLst>
                  <a:outerShdw blurRad="38100" dist="38100" dir="2700000" algn="tl">
                    <a:srgbClr val="000000">
                      <a:alpha val="43137"/>
                    </a:srgbClr>
                  </a:outerShdw>
                </a:effectLst>
              </a:rPr>
              <a:t>Два сезона провёл в рядах принципиального соперника — «Динамо». В марте 2009 принял решение о завершении профессиональной </a:t>
            </a:r>
            <a:r>
              <a:rPr lang="ru-RU" sz="1200" b="1" i="1" dirty="0" smtClean="0">
                <a:solidFill>
                  <a:srgbClr val="FFFF00"/>
                </a:solidFill>
                <a:effectLst>
                  <a:outerShdw blurRad="38100" dist="38100" dir="2700000" algn="tl">
                    <a:srgbClr val="000000">
                      <a:alpha val="43137"/>
                    </a:srgbClr>
                  </a:outerShdw>
                </a:effectLst>
              </a:rPr>
              <a:t>карьеры,</a:t>
            </a:r>
            <a:r>
              <a:rPr lang="ru-RU" sz="1200" b="1" i="1" baseline="30000" dirty="0">
                <a:solidFill>
                  <a:srgbClr val="FFFF00"/>
                </a:solidFill>
                <a:effectLst>
                  <a:outerShdw blurRad="38100" dist="38100" dir="2700000" algn="tl">
                    <a:srgbClr val="000000">
                      <a:alpha val="43137"/>
                    </a:srgbClr>
                  </a:outerShdw>
                </a:effectLst>
              </a:rPr>
              <a:t> </a:t>
            </a:r>
            <a:r>
              <a:rPr lang="ru-RU" sz="1200" b="1" i="1" dirty="0" smtClean="0">
                <a:solidFill>
                  <a:srgbClr val="FFFF00"/>
                </a:solidFill>
                <a:effectLst>
                  <a:outerShdw blurRad="38100" dist="38100" dir="2700000" algn="tl">
                    <a:srgbClr val="000000">
                      <a:alpha val="43137"/>
                    </a:srgbClr>
                  </a:outerShdw>
                </a:effectLst>
              </a:rPr>
              <a:t>однако</a:t>
            </a:r>
            <a:r>
              <a:rPr lang="ru-RU" sz="1200" b="1" i="1" dirty="0">
                <a:solidFill>
                  <a:srgbClr val="FFFF00"/>
                </a:solidFill>
                <a:effectLst>
                  <a:outerShdw blurRad="38100" dist="38100" dir="2700000" algn="tl">
                    <a:srgbClr val="000000">
                      <a:alpha val="43137"/>
                    </a:srgbClr>
                  </a:outerShdw>
                </a:effectLst>
              </a:rPr>
              <a:t>, продолжил играть в футбол в клубе ЛФЛ «Махачкала</a:t>
            </a:r>
            <a:r>
              <a:rPr lang="ru-RU" sz="1200" b="1" i="1" dirty="0" smtClean="0">
                <a:solidFill>
                  <a:srgbClr val="FFFF00"/>
                </a:solidFill>
                <a:effectLst>
                  <a:outerShdw blurRad="38100" dist="38100" dir="2700000" algn="tl">
                    <a:srgbClr val="000000">
                      <a:alpha val="43137"/>
                    </a:srgbClr>
                  </a:outerShdw>
                </a:effectLst>
              </a:rPr>
              <a:t>».</a:t>
            </a:r>
            <a:endParaRPr lang="ru-RU" sz="1200" b="1" i="1" dirty="0">
              <a:solidFill>
                <a:srgbClr val="FFFF00"/>
              </a:solidFill>
              <a:effectLst>
                <a:outerShdw blurRad="38100" dist="38100" dir="2700000" algn="tl">
                  <a:srgbClr val="000000">
                    <a:alpha val="43137"/>
                  </a:srgbClr>
                </a:outerShdw>
              </a:effectLst>
            </a:endParaRPr>
          </a:p>
          <a:p>
            <a:endParaRPr lang="ru-RU" dirty="0"/>
          </a:p>
        </p:txBody>
      </p:sp>
      <p:sp>
        <p:nvSpPr>
          <p:cNvPr id="4" name="TextBox 3"/>
          <p:cNvSpPr txBox="1"/>
          <p:nvPr/>
        </p:nvSpPr>
        <p:spPr>
          <a:xfrm>
            <a:off x="3275856" y="476671"/>
            <a:ext cx="4680520" cy="461665"/>
          </a:xfrm>
          <a:prstGeom prst="rect">
            <a:avLst/>
          </a:prstGeom>
          <a:noFill/>
        </p:spPr>
        <p:txBody>
          <a:bodyPr wrap="square" rtlCol="0">
            <a:spAutoFit/>
          </a:bodyPr>
          <a:lstStyle/>
          <a:p>
            <a:r>
              <a:rPr lang="ru-RU" sz="2400" b="1" i="1" dirty="0" smtClean="0">
                <a:solidFill>
                  <a:srgbClr val="FFFF00"/>
                </a:solidFill>
                <a:effectLst>
                  <a:outerShdw blurRad="38100" dist="38100" dir="2700000" algn="tl">
                    <a:srgbClr val="000000">
                      <a:alpha val="43137"/>
                    </a:srgbClr>
                  </a:outerShdw>
                </a:effectLst>
              </a:rPr>
              <a:t>Руслан Агаларов</a:t>
            </a:r>
            <a:endParaRPr lang="ru-RU" sz="2400" b="1" i="1" dirty="0">
              <a:solidFill>
                <a:srgbClr val="FFFF00"/>
              </a:solidFill>
              <a:effectLst>
                <a:outerShdw blurRad="38100" dist="38100" dir="2700000" algn="tl">
                  <a:srgbClr val="000000">
                    <a:alpha val="43137"/>
                  </a:srgbClr>
                </a:outerShdw>
              </a:effectLst>
            </a:endParaRPr>
          </a:p>
        </p:txBody>
      </p:sp>
      <p:sp>
        <p:nvSpPr>
          <p:cNvPr id="6" name="Управляющая кнопка: в конец 5">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возврат 6">
            <a:hlinkClick r:id="rId3"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8" name="Picture 5"/>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flipH="1">
            <a:off x="1377218" y="6319892"/>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57047430"/>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25000" lnSpcReduction="20000"/>
          </a:bodyPr>
          <a:lstStyle/>
          <a:p>
            <a:pPr marL="0" indent="0">
              <a:buNone/>
            </a:pPr>
            <a:r>
              <a:rPr lang="ru-RU" sz="4400" b="1" i="1" dirty="0">
                <a:solidFill>
                  <a:srgbClr val="FFFF00"/>
                </a:solidFill>
                <a:effectLst>
                  <a:outerShdw blurRad="38100" dist="38100" dir="2700000" algn="tl">
                    <a:srgbClr val="000000">
                      <a:alpha val="43137"/>
                    </a:srgbClr>
                  </a:outerShdw>
                </a:effectLst>
              </a:rPr>
              <a:t>Образование и становление клуба</a:t>
            </a:r>
          </a:p>
          <a:p>
            <a:pPr marL="0" indent="0">
              <a:buNone/>
            </a:pPr>
            <a:r>
              <a:rPr lang="ru-RU" sz="4400" b="1" i="1" dirty="0">
                <a:solidFill>
                  <a:srgbClr val="FFFF00"/>
                </a:solidFill>
                <a:effectLst>
                  <a:outerShdw blurRad="38100" dist="38100" dir="2700000" algn="tl">
                    <a:srgbClr val="000000">
                      <a:alpha val="43137"/>
                    </a:srgbClr>
                  </a:outerShdw>
                </a:effectLst>
              </a:rPr>
              <a:t>Футбольный клуб «Анжи» был образован в 1991 году директором объединения «Дагнефтепродукт» Магомедсултаном Магомедовым и директором футбольной школы Махачкалы Александром Маркаровым. Слово «Анжи» (на кумыкском языке анжи означает «жемчужина») — это древнее кумыкское название местности, где сейчас расположен город Махачкала.</a:t>
            </a:r>
          </a:p>
          <a:p>
            <a:pPr marL="0" indent="0">
              <a:buNone/>
            </a:pPr>
            <a:r>
              <a:rPr lang="ru-RU" sz="4400" b="1" i="1" dirty="0">
                <a:solidFill>
                  <a:srgbClr val="FFFF00"/>
                </a:solidFill>
                <a:effectLst>
                  <a:outerShdw blurRad="38100" dist="38100" dir="2700000" algn="tl">
                    <a:srgbClr val="000000">
                      <a:alpha val="43137"/>
                    </a:srgbClr>
                  </a:outerShdw>
                </a:effectLst>
              </a:rPr>
              <a:t>В первый же год команда «Анжи» выиграла чемпионат Дагестана и получила право участвовать в профессиональной футбольной лиге. В первом сезоне на профессиональном уровне клуб занял 5-е место в своём дивизионе, а на следующий год и вовсе уверенно выиграл турнир. Но в связи с реорганизацией всего российского первенства махачкалинцам пришлось остаться во втором дивизионе. Ещё три сезона понадобилось «Анжи», чтобы перейти на один уровень выше в системе российского футбола. Произошло это под руководством прославленного игрока и тренера, чемпиона СССР 1982 года Эдуарда Малофеева, который начал тренировать клуб в 1996 году и сразу же вывел его в первую лигу российского первенства. Годом ранее имя «Анжи» прогремело на всю Россию, когда на стадии 1/16 Кубка России 1995/96 махачкалинцы, встретившись с действующим чемпионом России «Аланией», не стушевались и выбили лидера из турнира, обыграв его в дополнительное время со счётом 2:1. Пройдя ещё один раунд, «Анжи» в 1/4 проиграла московскому «Динамо» и завершила своё участие в кубке того сезона.</a:t>
            </a:r>
          </a:p>
          <a:p>
            <a:pPr marL="0" indent="0">
              <a:buNone/>
            </a:pPr>
            <a:r>
              <a:rPr lang="ru-RU" sz="4400" b="1" i="1" dirty="0">
                <a:solidFill>
                  <a:srgbClr val="FFFF00"/>
                </a:solidFill>
                <a:effectLst>
                  <a:outerShdw blurRad="38100" dist="38100" dir="2700000" algn="tl">
                    <a:srgbClr val="000000">
                      <a:alpha val="43137"/>
                    </a:srgbClr>
                  </a:outerShdw>
                </a:effectLst>
              </a:rPr>
              <a:t>Первый дивизион 1996—1999</a:t>
            </a:r>
          </a:p>
          <a:p>
            <a:pPr marL="0" indent="0">
              <a:buNone/>
            </a:pPr>
            <a:r>
              <a:rPr lang="ru-RU" sz="4400" b="1" i="1" dirty="0">
                <a:solidFill>
                  <a:srgbClr val="FFFF00"/>
                </a:solidFill>
                <a:effectLst>
                  <a:outerShdw blurRad="38100" dist="38100" dir="2700000" algn="tl">
                    <a:srgbClr val="000000">
                      <a:alpha val="43137"/>
                    </a:srgbClr>
                  </a:outerShdw>
                </a:effectLst>
              </a:rPr>
              <a:t>Сезоны 1996 и 1997 годов, ушли у команды на закрепление в дивизионе, и махачкалинцы завершали их в середине таблицы, заняв 13 и 12 места соответственно. В 1999 году президентом клуба избрали Хизри Шихсаидова, председателя правительства республики Дагестан. В клуб был приглашён известный дагестанский тренер Гаджи Муслимович Гаджиев, перед которым была поставлена задача выхода в высший дивизион. Гаджиев полностью обновил состав команды, позвав в неё малоизвестных и уже списанных игроков. И сразу же, в сезоне 1999 года, заняв первое место в первом российском дивизионе, «Анжи» завоевала право на повышение в классе. Но этот успех был с привкусом горечи, из-за трагедии случившейся в середине сезона. 3 июля 1999 года в автомобильной аварии в Махачкале, погиб лучший бомбардир в истории клуба Ибрагим Гасанбеков. Ту победу в сезоне игроки посвятили ему, а клуб в свою очередь навечно закрепил за игроком его 11-й номер.</a:t>
            </a:r>
          </a:p>
          <a:p>
            <a:pPr marL="0" indent="0">
              <a:buNone/>
            </a:pPr>
            <a:endParaRPr lang="ru-RU" sz="4400" dirty="0"/>
          </a:p>
          <a:p>
            <a:endParaRPr lang="ru-RU" dirty="0"/>
          </a:p>
        </p:txBody>
      </p:sp>
      <p:pic>
        <p:nvPicPr>
          <p:cNvPr id="1029" name="Picture 5">
            <a:hlinkClick r:id="" action="ppaction://hlinkshowjump?jump=nextslide"/>
          </p:cNvPr>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Заголовок 1"/>
          <p:cNvSpPr>
            <a:spLocks noGrp="1"/>
          </p:cNvSpPr>
          <p:nvPr>
            <p:ph type="title"/>
          </p:nvPr>
        </p:nvSpPr>
        <p:spPr>
          <a:xfrm>
            <a:off x="457200" y="274638"/>
            <a:ext cx="8229600" cy="1143000"/>
          </a:xfrm>
        </p:spPr>
        <p:txBody>
          <a:bodyPr/>
          <a:lstStyle/>
          <a:p>
            <a:r>
              <a:rPr lang="ru-RU" dirty="0" smtClean="0"/>
              <a:t>История</a:t>
            </a:r>
            <a:endParaRPr lang="ru-RU" dirty="0"/>
          </a:p>
        </p:txBody>
      </p:sp>
      <p:sp>
        <p:nvSpPr>
          <p:cNvPr id="8" name="Управляющая кнопка: в конец 7">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возврат 10">
            <a:hlinkClick r:id="rId3"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2" name="Picture 5"/>
          <p:cNvPicPr>
            <a:picLocks noChangeAspect="1" noChangeArrowheads="1"/>
          </p:cNvPicPr>
          <p:nvPr/>
        </p:nvPicPr>
        <p:blipFill>
          <a:blip r:embed="rId2"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flipH="1">
            <a:off x="1377218" y="6319892"/>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00350217"/>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250px-Mbark-Boussoufa.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79512" y="1412776"/>
            <a:ext cx="3159574" cy="237626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3563888" y="1529548"/>
            <a:ext cx="4464496" cy="3693319"/>
          </a:xfrm>
          <a:prstGeom prst="rect">
            <a:avLst/>
          </a:prstGeom>
          <a:noFill/>
        </p:spPr>
        <p:txBody>
          <a:bodyPr wrap="square" rtlCol="0">
            <a:spAutoFit/>
          </a:bodyPr>
          <a:lstStyle/>
          <a:p>
            <a:r>
              <a:rPr lang="ru-RU" b="1" i="1" dirty="0">
                <a:solidFill>
                  <a:srgbClr val="FFFF00"/>
                </a:solidFill>
                <a:effectLst>
                  <a:outerShdw blurRad="38100" dist="38100" dir="2700000" algn="tl">
                    <a:srgbClr val="000000">
                      <a:alpha val="43137"/>
                    </a:srgbClr>
                  </a:outerShdw>
                </a:effectLst>
              </a:rPr>
              <a:t>Мба́рак Буссуфа́ (араб. مبارك بوصوفة;‎‎, нидерл. </a:t>
            </a:r>
            <a:r>
              <a:rPr lang="nl-NL" b="1" i="1" dirty="0">
                <a:solidFill>
                  <a:srgbClr val="FFFF00"/>
                </a:solidFill>
                <a:effectLst>
                  <a:outerShdw blurRad="38100" dist="38100" dir="2700000" algn="tl">
                    <a:srgbClr val="000000">
                      <a:alpha val="43137"/>
                    </a:srgbClr>
                  </a:outerShdw>
                </a:effectLst>
              </a:rPr>
              <a:t>Mbark Boussoufa</a:t>
            </a:r>
            <a:r>
              <a:rPr lang="ru-RU" b="1" i="1" dirty="0">
                <a:solidFill>
                  <a:srgbClr val="FFFF00"/>
                </a:solidFill>
                <a:effectLst>
                  <a:outerShdw blurRad="38100" dist="38100" dir="2700000" algn="tl">
                    <a:srgbClr val="000000">
                      <a:alpha val="43137"/>
                    </a:srgbClr>
                  </a:outerShdw>
                </a:effectLst>
              </a:rPr>
              <a:t>; 15 августа 1984, Амстердам, Нидерланды) — марокканский футболист, выступающий за московский «Локомотив» и сборную Марокко. 7 марта 2011 было объявлено о его переходе в грозненский «Терек</a:t>
            </a:r>
            <a:r>
              <a:rPr lang="ru-RU" b="1" i="1" dirty="0" smtClean="0">
                <a:solidFill>
                  <a:srgbClr val="FFFF00"/>
                </a:solidFill>
                <a:effectLst>
                  <a:outerShdw blurRad="38100" dist="38100" dir="2700000" algn="tl">
                    <a:srgbClr val="000000">
                      <a:alpha val="43137"/>
                    </a:srgbClr>
                  </a:outerShdw>
                </a:effectLst>
              </a:rPr>
              <a:t>», </a:t>
            </a:r>
            <a:r>
              <a:rPr lang="ru-RU" b="1" i="1" dirty="0">
                <a:solidFill>
                  <a:srgbClr val="FFFF00"/>
                </a:solidFill>
                <a:effectLst>
                  <a:outerShdw blurRad="38100" dist="38100" dir="2700000" algn="tl">
                    <a:srgbClr val="000000">
                      <a:alpha val="43137"/>
                    </a:srgbClr>
                  </a:outerShdw>
                </a:effectLst>
              </a:rPr>
              <a:t>но затем трансфер </a:t>
            </a:r>
            <a:r>
              <a:rPr lang="ru-RU" b="1" i="1" dirty="0" smtClean="0">
                <a:solidFill>
                  <a:srgbClr val="FFFF00"/>
                </a:solidFill>
                <a:effectLst>
                  <a:outerShdw blurRad="38100" dist="38100" dir="2700000" algn="tl">
                    <a:srgbClr val="000000">
                      <a:alpha val="43137"/>
                    </a:srgbClr>
                  </a:outerShdw>
                </a:effectLst>
              </a:rPr>
              <a:t>сорвался. </a:t>
            </a:r>
            <a:r>
              <a:rPr lang="ru-RU" b="1" i="1" dirty="0">
                <a:solidFill>
                  <a:srgbClr val="FFFF00"/>
                </a:solidFill>
                <a:effectLst>
                  <a:outerShdw blurRad="38100" dist="38100" dir="2700000" algn="tl">
                    <a:srgbClr val="000000">
                      <a:alpha val="43137"/>
                    </a:srgbClr>
                  </a:outerShdw>
                </a:effectLst>
              </a:rPr>
              <a:t>10 марта было объявлено о его переходе в «Анжи</a:t>
            </a:r>
            <a:r>
              <a:rPr lang="ru-RU" b="1" i="1" dirty="0" smtClean="0">
                <a:solidFill>
                  <a:srgbClr val="FFFF00"/>
                </a:solidFill>
                <a:effectLst>
                  <a:outerShdw blurRad="38100" dist="38100" dir="2700000" algn="tl">
                    <a:srgbClr val="000000">
                      <a:alpha val="43137"/>
                    </a:srgbClr>
                  </a:outerShdw>
                </a:effectLst>
              </a:rPr>
              <a:t>». </a:t>
            </a:r>
            <a:r>
              <a:rPr lang="ru-RU" b="1" i="1" dirty="0">
                <a:solidFill>
                  <a:srgbClr val="FFFF00"/>
                </a:solidFill>
                <a:effectLst>
                  <a:outerShdw blurRad="38100" dist="38100" dir="2700000" algn="tl">
                    <a:srgbClr val="000000">
                      <a:alpha val="43137"/>
                    </a:srgbClr>
                  </a:outerShdw>
                </a:effectLst>
              </a:rPr>
              <a:t>В сезоне 2012/13 Буссуфа вместе с махачкалинским «Анжи» завоевал бронзовые медали чемпионата России.</a:t>
            </a:r>
          </a:p>
        </p:txBody>
      </p:sp>
      <p:sp>
        <p:nvSpPr>
          <p:cNvPr id="3" name="TextBox 2"/>
          <p:cNvSpPr txBox="1"/>
          <p:nvPr/>
        </p:nvSpPr>
        <p:spPr>
          <a:xfrm>
            <a:off x="3357024" y="548679"/>
            <a:ext cx="3816424" cy="461665"/>
          </a:xfrm>
          <a:prstGeom prst="rect">
            <a:avLst/>
          </a:prstGeom>
          <a:noFill/>
        </p:spPr>
        <p:txBody>
          <a:bodyPr wrap="square" rtlCol="0">
            <a:spAutoFit/>
          </a:bodyPr>
          <a:lstStyle/>
          <a:p>
            <a:r>
              <a:rPr lang="ru-RU" sz="2400" b="1" i="1" dirty="0" smtClean="0">
                <a:solidFill>
                  <a:srgbClr val="FFFF00"/>
                </a:solidFill>
                <a:effectLst>
                  <a:outerShdw blurRad="38100" dist="38100" dir="2700000" algn="tl">
                    <a:srgbClr val="000000">
                      <a:alpha val="43137"/>
                    </a:srgbClr>
                  </a:outerShdw>
                </a:effectLst>
              </a:rPr>
              <a:t>Мбарак Буссуфа</a:t>
            </a:r>
            <a:endParaRPr lang="ru-RU" sz="2400" b="1" i="1" dirty="0">
              <a:solidFill>
                <a:srgbClr val="FFFF00"/>
              </a:solidFill>
              <a:effectLst>
                <a:outerShdw blurRad="38100" dist="38100" dir="2700000" algn="tl">
                  <a:srgbClr val="000000">
                    <a:alpha val="43137"/>
                  </a:srgbClr>
                </a:outerShdw>
              </a:effectLst>
            </a:endParaRPr>
          </a:p>
        </p:txBody>
      </p:sp>
      <p:sp>
        <p:nvSpPr>
          <p:cNvPr id="6" name="Управляющая кнопка: в конец 5">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возврат 6">
            <a:hlinkClick r:id="rId3"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8" name="Picture 5"/>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flipH="1">
            <a:off x="1377218" y="6319892"/>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45282424"/>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250px-Andrey_Yeshchenko.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043608" y="1412776"/>
            <a:ext cx="2022872" cy="282393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3146012" y="1196752"/>
            <a:ext cx="4968552" cy="4955203"/>
          </a:xfrm>
          <a:prstGeom prst="rect">
            <a:avLst/>
          </a:prstGeom>
          <a:noFill/>
        </p:spPr>
        <p:txBody>
          <a:bodyPr wrap="square" rtlCol="0">
            <a:spAutoFit/>
          </a:bodyPr>
          <a:lstStyle/>
          <a:p>
            <a:r>
              <a:rPr lang="ru-RU" sz="1100" b="1" i="1" dirty="0">
                <a:solidFill>
                  <a:srgbClr val="FFFF00"/>
                </a:solidFill>
                <a:effectLst>
                  <a:outerShdw blurRad="38100" dist="38100" dir="2700000" algn="tl">
                    <a:srgbClr val="000000">
                      <a:alpha val="43137"/>
                    </a:srgbClr>
                  </a:outerShdw>
                </a:effectLst>
              </a:rPr>
              <a:t>Андре́й Оле́гович Е́щенко (9 февраля 1984 года, Иркутск) — российский футболист, защитник клуба «Анжи» и сборной России.</a:t>
            </a:r>
          </a:p>
          <a:p>
            <a:r>
              <a:rPr lang="ru-RU" sz="1100" b="1" i="1" dirty="0">
                <a:solidFill>
                  <a:srgbClr val="FFFF00"/>
                </a:solidFill>
                <a:effectLst>
                  <a:outerShdw blurRad="38100" dist="38100" dir="2700000" algn="tl">
                    <a:srgbClr val="000000">
                      <a:alpha val="43137"/>
                    </a:srgbClr>
                  </a:outerShdw>
                </a:effectLst>
              </a:rPr>
              <a:t>Воспитанник иркутского футбола. Начал профессиональную карьеру в иркутской «Звезде», во Втором дивизионе России. В 2005 году выступал за подмосковные «Химки» в Первом дивизионе и вместе с командой дошёл до финала Кубка России. В январе 2006 года перешёл в киевское «Динамо». Вместе с командой стал серебряным призёром чемпионата Украины, обладателем Кубка и Суперкубка Украины. В 2006 году выступал на правах аренды за московское «Динамо». Конец сезона 2006/07 провёл в «Динамо-2» в Первой лиге Украины. С 2007 года по 2008 год выступал на правах аренды за днепропетровский «Днепр». В 2009 году был отдан в аренду в киевский «Арсенал», за который выступал до 2011 года.</a:t>
            </a:r>
          </a:p>
          <a:p>
            <a:r>
              <a:rPr lang="ru-RU" sz="1100" b="1" i="1" dirty="0">
                <a:solidFill>
                  <a:srgbClr val="FFFF00"/>
                </a:solidFill>
                <a:effectLst>
                  <a:outerShdw blurRad="38100" dist="38100" dir="2700000" algn="tl">
                    <a:srgbClr val="000000">
                      <a:alpha val="43137"/>
                    </a:srgbClr>
                  </a:outerShdw>
                </a:effectLst>
              </a:rPr>
              <a:t>Летом 2011 года перешёл в «Волгу» из Нижнего Новгорода. В начале 2012 года подписал контракт с московским «Локомотивом».</a:t>
            </a:r>
          </a:p>
          <a:p>
            <a:r>
              <a:rPr lang="ru-RU" sz="1100" b="1" i="1" dirty="0">
                <a:solidFill>
                  <a:srgbClr val="FFFF00"/>
                </a:solidFill>
                <a:effectLst>
                  <a:outerShdw blurRad="38100" dist="38100" dir="2700000" algn="tl">
                    <a:srgbClr val="000000">
                      <a:alpha val="43137"/>
                    </a:srgbClr>
                  </a:outerShdw>
                </a:effectLst>
              </a:rPr>
              <a:t>Выступал за молодёжную сборную и олимпийскую сборную России. В 2011 году выступал за вторую сборную России. В августе 2012 года впервые был вызван в национальную сборную России. Дебютировал за сборную 11 сентября 2012 года в матче против Израиля</a:t>
            </a:r>
            <a:r>
              <a:rPr lang="ru-RU" sz="1100" b="1" i="1" dirty="0" smtClean="0">
                <a:solidFill>
                  <a:srgbClr val="FFFF00"/>
                </a:solidFill>
                <a:effectLst>
                  <a:outerShdw blurRad="38100" dist="38100" dir="2700000" algn="tl">
                    <a:srgbClr val="000000">
                      <a:alpha val="43137"/>
                    </a:srgbClr>
                  </a:outerShdw>
                </a:effectLst>
              </a:rPr>
              <a:t>.</a:t>
            </a:r>
            <a:r>
              <a:rPr lang="ru-RU" sz="1100" b="1" i="1" dirty="0">
                <a:solidFill>
                  <a:srgbClr val="FFFF00"/>
                </a:solidFill>
                <a:effectLst>
                  <a:outerShdw blurRad="38100" dist="38100" dir="2700000" algn="tl">
                    <a:srgbClr val="000000">
                      <a:alpha val="43137"/>
                    </a:srgbClr>
                  </a:outerShdw>
                </a:effectLst>
              </a:rPr>
              <a:t> 12 января 2013 года сайты «Локомотива</a:t>
            </a:r>
            <a:r>
              <a:rPr lang="ru-RU" sz="1100" b="1" i="1" dirty="0" smtClean="0">
                <a:solidFill>
                  <a:srgbClr val="FFFF00"/>
                </a:solidFill>
                <a:effectLst>
                  <a:outerShdw blurRad="38100" dist="38100" dir="2700000" algn="tl">
                    <a:srgbClr val="000000">
                      <a:alpha val="43137"/>
                    </a:srgbClr>
                  </a:outerShdw>
                </a:effectLst>
              </a:rPr>
              <a:t>» </a:t>
            </a:r>
            <a:r>
              <a:rPr lang="ru-RU" sz="1100" b="1" i="1" dirty="0">
                <a:solidFill>
                  <a:srgbClr val="FFFF00"/>
                </a:solidFill>
                <a:effectLst>
                  <a:outerShdw blurRad="38100" dist="38100" dir="2700000" algn="tl">
                    <a:srgbClr val="000000">
                      <a:alpha val="43137"/>
                    </a:srgbClr>
                  </a:outerShdw>
                </a:effectLst>
              </a:rPr>
              <a:t>и «Анжи</a:t>
            </a:r>
            <a:r>
              <a:rPr lang="ru-RU" sz="1100" b="1" i="1" dirty="0" smtClean="0">
                <a:solidFill>
                  <a:srgbClr val="FFFF00"/>
                </a:solidFill>
                <a:effectLst>
                  <a:outerShdw blurRad="38100" dist="38100" dir="2700000" algn="tl">
                    <a:srgbClr val="000000">
                      <a:alpha val="43137"/>
                    </a:srgbClr>
                  </a:outerShdw>
                </a:effectLst>
              </a:rPr>
              <a:t>» </a:t>
            </a:r>
            <a:r>
              <a:rPr lang="ru-RU" sz="1100" b="1" i="1" dirty="0">
                <a:solidFill>
                  <a:srgbClr val="FFFF00"/>
                </a:solidFill>
                <a:effectLst>
                  <a:outerShdw blurRad="38100" dist="38100" dir="2700000" algn="tl">
                    <a:srgbClr val="000000">
                      <a:alpha val="43137"/>
                    </a:srgbClr>
                  </a:outerShdw>
                </a:effectLst>
              </a:rPr>
              <a:t>объявили о переходе защитника в ряды махачкалинского клуба. Сумма трансфера составила 1 млн </a:t>
            </a:r>
            <a:r>
              <a:rPr lang="ru-RU" sz="1100" b="1" i="1" dirty="0" smtClean="0">
                <a:solidFill>
                  <a:srgbClr val="FFFF00"/>
                </a:solidFill>
                <a:effectLst>
                  <a:outerShdw blurRad="38100" dist="38100" dir="2700000" algn="tl">
                    <a:srgbClr val="000000">
                      <a:alpha val="43137"/>
                    </a:srgbClr>
                  </a:outerShdw>
                </a:effectLst>
              </a:rPr>
              <a:t>евро. </a:t>
            </a:r>
            <a:r>
              <a:rPr lang="ru-RU" sz="1100" b="1" i="1" dirty="0">
                <a:solidFill>
                  <a:srgbClr val="FFFF00"/>
                </a:solidFill>
                <a:effectLst>
                  <a:outerShdw blurRad="38100" dist="38100" dir="2700000" algn="tl">
                    <a:srgbClr val="000000">
                      <a:alpha val="43137"/>
                    </a:srgbClr>
                  </a:outerShdw>
                </a:effectLst>
              </a:rPr>
              <a:t>Контракт подписан на 3 </a:t>
            </a:r>
            <a:r>
              <a:rPr lang="ru-RU" sz="1100" b="1" i="1" dirty="0" smtClean="0">
                <a:solidFill>
                  <a:srgbClr val="FFFF00"/>
                </a:solidFill>
                <a:effectLst>
                  <a:outerShdw blurRad="38100" dist="38100" dir="2700000" algn="tl">
                    <a:srgbClr val="000000">
                      <a:alpha val="43137"/>
                    </a:srgbClr>
                  </a:outerShdw>
                </a:effectLst>
              </a:rPr>
              <a:t>года.</a:t>
            </a:r>
            <a:endParaRPr lang="ru-RU" sz="1100" b="1" i="1" dirty="0">
              <a:solidFill>
                <a:srgbClr val="FFFF00"/>
              </a:solidFill>
              <a:effectLst>
                <a:outerShdw blurRad="38100" dist="38100" dir="2700000" algn="tl">
                  <a:srgbClr val="000000">
                    <a:alpha val="43137"/>
                  </a:srgbClr>
                </a:outerShdw>
              </a:effectLst>
            </a:endParaRPr>
          </a:p>
          <a:p>
            <a:r>
              <a:rPr lang="ru-RU" sz="1100" b="1" i="1" dirty="0">
                <a:solidFill>
                  <a:srgbClr val="FFFF00"/>
                </a:solidFill>
                <a:effectLst>
                  <a:outerShdw blurRad="38100" dist="38100" dir="2700000" algn="tl">
                    <a:srgbClr val="000000">
                      <a:alpha val="43137"/>
                    </a:srgbClr>
                  </a:outerShdw>
                </a:effectLst>
              </a:rPr>
              <a:t>В конце марта 2013 года получил серьёзную травму и выбыл на длительный </a:t>
            </a:r>
            <a:r>
              <a:rPr lang="ru-RU" sz="1100" b="1" i="1" dirty="0" smtClean="0">
                <a:solidFill>
                  <a:srgbClr val="FFFF00"/>
                </a:solidFill>
                <a:effectLst>
                  <a:outerShdw blurRad="38100" dist="38100" dir="2700000" algn="tl">
                    <a:srgbClr val="000000">
                      <a:alpha val="43137"/>
                    </a:srgbClr>
                  </a:outerShdw>
                </a:effectLst>
              </a:rPr>
              <a:t>срок. </a:t>
            </a:r>
            <a:r>
              <a:rPr lang="ru-RU" sz="1100" b="1" i="1" dirty="0">
                <a:solidFill>
                  <a:srgbClr val="FFFF00"/>
                </a:solidFill>
                <a:effectLst>
                  <a:outerShdw blurRad="38100" dist="38100" dir="2700000" algn="tl">
                    <a:srgbClr val="000000">
                      <a:alpha val="43137"/>
                    </a:srgbClr>
                  </a:outerShdw>
                </a:effectLst>
              </a:rPr>
              <a:t>Первый матч после травмы провёл в составе Анжи в матче группового этапа Лиги Европы 2013/2014 против Тоттенхэма 3 октября 2013 года, выйдя на поле на 56-й минуте вместо Сердера </a:t>
            </a:r>
            <a:r>
              <a:rPr lang="ru-RU" sz="1100" b="1" i="1" dirty="0" smtClean="0">
                <a:solidFill>
                  <a:srgbClr val="FFFF00"/>
                </a:solidFill>
                <a:effectLst>
                  <a:outerShdw blurRad="38100" dist="38100" dir="2700000" algn="tl">
                    <a:srgbClr val="000000">
                      <a:alpha val="43137"/>
                    </a:srgbClr>
                  </a:outerShdw>
                </a:effectLst>
              </a:rPr>
              <a:t>Сердерова.</a:t>
            </a:r>
            <a:endParaRPr lang="ru-RU" sz="1100" b="1" i="1" dirty="0">
              <a:solidFill>
                <a:srgbClr val="FFFF00"/>
              </a:solidFill>
              <a:effectLst>
                <a:outerShdw blurRad="38100" dist="38100" dir="2700000" algn="tl">
                  <a:srgbClr val="000000">
                    <a:alpha val="43137"/>
                  </a:srgbClr>
                </a:outerShdw>
              </a:effectLst>
            </a:endParaRPr>
          </a:p>
          <a:p>
            <a:endParaRPr lang="ru-RU" sz="1200" b="1" i="1" dirty="0">
              <a:solidFill>
                <a:srgbClr val="FFFF00"/>
              </a:solidFill>
              <a:effectLst>
                <a:outerShdw blurRad="38100" dist="38100" dir="2700000" algn="tl">
                  <a:srgbClr val="000000">
                    <a:alpha val="43137"/>
                  </a:srgbClr>
                </a:outerShdw>
              </a:effectLst>
            </a:endParaRPr>
          </a:p>
          <a:p>
            <a:endParaRPr lang="ru-RU" dirty="0"/>
          </a:p>
        </p:txBody>
      </p:sp>
      <p:sp>
        <p:nvSpPr>
          <p:cNvPr id="4" name="TextBox 3"/>
          <p:cNvSpPr txBox="1"/>
          <p:nvPr/>
        </p:nvSpPr>
        <p:spPr>
          <a:xfrm>
            <a:off x="3347864" y="476672"/>
            <a:ext cx="4320480" cy="461665"/>
          </a:xfrm>
          <a:prstGeom prst="rect">
            <a:avLst/>
          </a:prstGeom>
          <a:noFill/>
        </p:spPr>
        <p:txBody>
          <a:bodyPr wrap="square" rtlCol="0">
            <a:spAutoFit/>
          </a:bodyPr>
          <a:lstStyle/>
          <a:p>
            <a:r>
              <a:rPr lang="ru-RU" sz="2400" b="1" i="1" dirty="0" smtClean="0">
                <a:solidFill>
                  <a:srgbClr val="FFFF00"/>
                </a:solidFill>
                <a:effectLst>
                  <a:outerShdw blurRad="38100" dist="38100" dir="2700000" algn="tl">
                    <a:srgbClr val="000000">
                      <a:alpha val="43137"/>
                    </a:srgbClr>
                  </a:outerShdw>
                </a:effectLst>
              </a:rPr>
              <a:t>Андрей Ещенко</a:t>
            </a:r>
            <a:endParaRPr lang="ru-RU" sz="2400" b="1" i="1" dirty="0">
              <a:solidFill>
                <a:srgbClr val="FFFF00"/>
              </a:solidFill>
              <a:effectLst>
                <a:outerShdw blurRad="38100" dist="38100" dir="2700000" algn="tl">
                  <a:srgbClr val="000000">
                    <a:alpha val="43137"/>
                  </a:srgbClr>
                </a:outerShdw>
              </a:effectLst>
            </a:endParaRPr>
          </a:p>
        </p:txBody>
      </p:sp>
      <p:sp>
        <p:nvSpPr>
          <p:cNvPr id="6" name="Управляющая кнопка: в конец 5">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возврат 6">
            <a:hlinkClick r:id="rId3"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8" name="Picture 5"/>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flipH="1">
            <a:off x="1377218" y="6319892"/>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20339365"/>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3609" y="1628800"/>
            <a:ext cx="7200800" cy="3600986"/>
          </a:xfrm>
          <a:prstGeom prst="rect">
            <a:avLst/>
          </a:prstGeom>
          <a:noFill/>
        </p:spPr>
        <p:txBody>
          <a:bodyPr wrap="square" rtlCol="0">
            <a:spAutoFit/>
          </a:bodyPr>
          <a:lstStyle/>
          <a:p>
            <a:r>
              <a:rPr lang="ru-RU" sz="1400" b="1" i="1" dirty="0">
                <a:solidFill>
                  <a:srgbClr val="FFFF00"/>
                </a:solidFill>
                <a:effectLst>
                  <a:outerShdw blurRad="38100" dist="38100" dir="2700000" algn="tl">
                    <a:srgbClr val="000000">
                      <a:alpha val="43137"/>
                    </a:srgbClr>
                  </a:outerShdw>
                </a:effectLst>
              </a:rPr>
              <a:t>Пре́драг Рандже́лович (серб. </a:t>
            </a:r>
            <a:r>
              <a:rPr lang="sr-Latn-CS" sz="1400" b="1" i="1" dirty="0">
                <a:solidFill>
                  <a:srgbClr val="FFFF00"/>
                </a:solidFill>
                <a:effectLst>
                  <a:outerShdw blurRad="38100" dist="38100" dir="2700000" algn="tl">
                    <a:srgbClr val="000000">
                      <a:alpha val="43137"/>
                    </a:srgbClr>
                  </a:outerShdw>
                </a:effectLst>
              </a:rPr>
              <a:t>Предраг Ранђеловић/Predrag Ranđelović</a:t>
            </a:r>
            <a:r>
              <a:rPr lang="ru-RU" sz="1400" b="1" i="1" dirty="0">
                <a:solidFill>
                  <a:srgbClr val="FFFF00"/>
                </a:solidFill>
                <a:effectLst>
                  <a:outerShdw blurRad="38100" dist="38100" dir="2700000" algn="tl">
                    <a:srgbClr val="000000">
                      <a:alpha val="43137"/>
                    </a:srgbClr>
                  </a:outerShdw>
                </a:effectLst>
              </a:rPr>
              <a:t>; 13 сентября 1976, Ниш, СФРЮ) — сербский футболист, нападающий клуба «Слобода» из Ужице. В начале карьеры выступал за сербский клубы «Звездара».</a:t>
            </a:r>
          </a:p>
          <a:p>
            <a:r>
              <a:rPr lang="ru-RU" sz="1400" b="1" i="1" dirty="0">
                <a:solidFill>
                  <a:srgbClr val="FFFF00"/>
                </a:solidFill>
                <a:effectLst>
                  <a:outerShdw blurRad="38100" dist="38100" dir="2700000" algn="tl">
                    <a:srgbClr val="000000">
                      <a:alpha val="43137"/>
                    </a:srgbClr>
                  </a:outerShdw>
                </a:effectLst>
              </a:rPr>
              <a:t>В 1999 году переехал в Россию, где довольно успешно играл за «Анжи» (Махачкала) (1999—2001) и ЦСКА (2001—2002), забив в общей сложности 22 гола в 70 матчах. Однако в межсезонье-2002, не вписавшись в тренерскую концепцию нового главного тренера ЦСКА Валерия Газзаева, был продан в петербургский «Зенит» (2002—2003), где отметился первым в истории «Зенита» хет-триком в еврокубках. Предраг забил за «Зенит» в Кубке УЕФА 2002/2003, в матче против андоррской команды «Энкамп».</a:t>
            </a:r>
          </a:p>
          <a:p>
            <a:r>
              <a:rPr lang="ru-RU" sz="1400" b="1" i="1" dirty="0">
                <a:solidFill>
                  <a:srgbClr val="FFFF00"/>
                </a:solidFill>
                <a:effectLst>
                  <a:outerShdw blurRad="38100" dist="38100" dir="2700000" algn="tl">
                    <a:srgbClr val="000000">
                      <a:alpha val="43137"/>
                    </a:srgbClr>
                  </a:outerShdw>
                </a:effectLst>
              </a:rPr>
              <a:t>После этого уехал из России и практически выпал из поля зрения, выступая за малоизвестные восточноевропейские клубы: румынскую «Университатя» (Крайова), сербский «Обилич», австрийский «Адмира Ваккер Мёдлинг» и сербский клуб «Бежания».</a:t>
            </a:r>
          </a:p>
          <a:p>
            <a:r>
              <a:rPr lang="ru-RU" sz="1400" b="1" i="1" dirty="0">
                <a:solidFill>
                  <a:srgbClr val="FFFF00"/>
                </a:solidFill>
                <a:effectLst>
                  <a:outerShdw blurRad="38100" dist="38100" dir="2700000" algn="tl">
                    <a:srgbClr val="000000">
                      <a:alpha val="43137"/>
                    </a:srgbClr>
                  </a:outerShdw>
                </a:effectLst>
              </a:rPr>
              <a:t>С 2008 года выступал за черногорский клуб «Рудар» из города Плевля. В 2011 году перешел в «Могрен».</a:t>
            </a:r>
          </a:p>
          <a:p>
            <a:endParaRPr lang="ru-RU" dirty="0"/>
          </a:p>
        </p:txBody>
      </p:sp>
      <p:sp>
        <p:nvSpPr>
          <p:cNvPr id="3" name="TextBox 2"/>
          <p:cNvSpPr txBox="1"/>
          <p:nvPr/>
        </p:nvSpPr>
        <p:spPr>
          <a:xfrm>
            <a:off x="2843808" y="548680"/>
            <a:ext cx="3960440" cy="461665"/>
          </a:xfrm>
          <a:prstGeom prst="rect">
            <a:avLst/>
          </a:prstGeom>
          <a:noFill/>
        </p:spPr>
        <p:txBody>
          <a:bodyPr wrap="square" rtlCol="0">
            <a:spAutoFit/>
          </a:bodyPr>
          <a:lstStyle/>
          <a:p>
            <a:r>
              <a:rPr lang="ru-RU" sz="2400" b="1" i="1" dirty="0" smtClean="0">
                <a:solidFill>
                  <a:srgbClr val="FFFF00"/>
                </a:solidFill>
                <a:effectLst>
                  <a:outerShdw blurRad="38100" dist="38100" dir="2700000" algn="tl">
                    <a:srgbClr val="000000">
                      <a:alpha val="43137"/>
                    </a:srgbClr>
                  </a:outerShdw>
                </a:effectLst>
              </a:rPr>
              <a:t>Предраг Ранджелович</a:t>
            </a:r>
            <a:endParaRPr lang="ru-RU" sz="2400" b="1" i="1" dirty="0">
              <a:solidFill>
                <a:srgbClr val="FFFF00"/>
              </a:solidFill>
              <a:effectLst>
                <a:outerShdw blurRad="38100" dist="38100" dir="2700000" algn="tl">
                  <a:srgbClr val="000000">
                    <a:alpha val="43137"/>
                  </a:srgbClr>
                </a:outerShdw>
              </a:effectLst>
            </a:endParaRPr>
          </a:p>
        </p:txBody>
      </p:sp>
      <p:sp>
        <p:nvSpPr>
          <p:cNvPr id="5" name="Управляющая кнопка: в конец 4">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возврат 5">
            <a:hlinkClick r:id="rId2"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7" name="Picture 5"/>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flipH="1">
            <a:off x="1377218" y="6319892"/>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60517598"/>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Tsorayev2010.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043608" y="1412776"/>
            <a:ext cx="2051346" cy="258317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3203848" y="1412388"/>
            <a:ext cx="5005438" cy="4262705"/>
          </a:xfrm>
          <a:prstGeom prst="rect">
            <a:avLst/>
          </a:prstGeom>
          <a:noFill/>
        </p:spPr>
        <p:txBody>
          <a:bodyPr wrap="square" rtlCol="0">
            <a:spAutoFit/>
          </a:bodyPr>
          <a:lstStyle/>
          <a:p>
            <a:r>
              <a:rPr lang="ru-RU" sz="1100" b="1" i="1" dirty="0">
                <a:solidFill>
                  <a:srgbClr val="FFFF00"/>
                </a:solidFill>
                <a:effectLst>
                  <a:outerShdw blurRad="38100" dist="38100" dir="2700000" algn="tl">
                    <a:srgbClr val="000000">
                      <a:alpha val="43137"/>
                    </a:srgbClr>
                  </a:outerShdw>
                </a:effectLst>
              </a:rPr>
              <a:t>В детстве занимался гимнастикой, а затем заинтересовался вольной борьбой, но на ковре долго не задержался. Дядя настоял, чтобы он начал профессионально заниматься футболом, мотивируя его тем, что это именно тот вид спорта, в котором он добьётся успехов. В 10 лет Давид записался в местную школу «Юность», первым тренером был Сандро </a:t>
            </a:r>
            <a:r>
              <a:rPr lang="ru-RU" sz="1100" b="1" i="1" dirty="0" smtClean="0">
                <a:solidFill>
                  <a:srgbClr val="FFFF00"/>
                </a:solidFill>
                <a:effectLst>
                  <a:outerShdw blurRad="38100" dist="38100" dir="2700000" algn="tl">
                    <a:srgbClr val="000000">
                      <a:alpha val="43137"/>
                    </a:srgbClr>
                  </a:outerShdw>
                </a:effectLst>
              </a:rPr>
              <a:t>Тиникашвили. </a:t>
            </a:r>
            <a:r>
              <a:rPr lang="ru-RU" sz="1100" b="1" i="1" dirty="0">
                <a:solidFill>
                  <a:srgbClr val="FFFF00"/>
                </a:solidFill>
                <a:effectLst>
                  <a:outerShdw blurRad="38100" dist="38100" dir="2700000" algn="tl">
                    <a:srgbClr val="000000">
                      <a:alpha val="43137"/>
                    </a:srgbClr>
                  </a:outerShdw>
                </a:effectLst>
              </a:rPr>
              <a:t>В «Юности» играл в составе юношеской команды школы вместе с Владимиром </a:t>
            </a:r>
            <a:r>
              <a:rPr lang="ru-RU" sz="1100" b="1" i="1" dirty="0" smtClean="0">
                <a:solidFill>
                  <a:srgbClr val="FFFF00"/>
                </a:solidFill>
                <a:effectLst>
                  <a:outerShdw blurRad="38100" dist="38100" dir="2700000" algn="tl">
                    <a:srgbClr val="000000">
                      <a:alpha val="43137"/>
                    </a:srgbClr>
                  </a:outerShdw>
                </a:effectLst>
              </a:rPr>
              <a:t>Габуловым. </a:t>
            </a:r>
            <a:r>
              <a:rPr lang="ru-RU" sz="1100" b="1" i="1" dirty="0">
                <a:solidFill>
                  <a:srgbClr val="FFFF00"/>
                </a:solidFill>
                <a:effectLst>
                  <a:outerShdw blurRad="38100" dist="38100" dir="2700000" algn="tl">
                    <a:srgbClr val="000000">
                      <a:alpha val="43137"/>
                    </a:srgbClr>
                  </a:outerShdw>
                </a:effectLst>
              </a:rPr>
              <a:t>Первый свой профессиональный контракт Давид заключил в 2000 году с владикавказским «Автодором», в 2004 по приглашению Юрия Газзаева, который был его тренером ещё в «Автодоре», перешёл в челнинский «Камаз», выступавший в Первом дивизионе. В 2007 году Артур Пагаев помощник главного тренера «Анжи» Омари Тетрадзе предложил ему перейти в клуб из Махачкалы. В 2008 году Давид подписал с клубом из Дагестана трёхлетний </a:t>
            </a:r>
            <a:r>
              <a:rPr lang="ru-RU" sz="1100" b="1" i="1" dirty="0" smtClean="0">
                <a:solidFill>
                  <a:srgbClr val="FFFF00"/>
                </a:solidFill>
                <a:effectLst>
                  <a:outerShdw blurRad="38100" dist="38100" dir="2700000" algn="tl">
                    <a:srgbClr val="000000">
                      <a:alpha val="43137"/>
                    </a:srgbClr>
                  </a:outerShdw>
                </a:effectLst>
              </a:rPr>
              <a:t>контракт. </a:t>
            </a:r>
            <a:r>
              <a:rPr lang="ru-RU" sz="1100" b="1" i="1" dirty="0">
                <a:solidFill>
                  <a:srgbClr val="FFFF00"/>
                </a:solidFill>
                <a:effectLst>
                  <a:outerShdw blurRad="38100" dist="38100" dir="2700000" algn="tl">
                    <a:srgbClr val="000000">
                      <a:alpha val="43137"/>
                    </a:srgbClr>
                  </a:outerShdw>
                </a:effectLst>
              </a:rPr>
              <a:t>Летом 2009 года появилась информация о том, что Давид Цораев подписал контракт с московским «Спартаком</a:t>
            </a:r>
            <a:r>
              <a:rPr lang="ru-RU" sz="1100" b="1" i="1" dirty="0" smtClean="0">
                <a:solidFill>
                  <a:srgbClr val="FFFF00"/>
                </a:solidFill>
                <a:effectLst>
                  <a:outerShdw blurRad="38100" dist="38100" dir="2700000" algn="tl">
                    <a:srgbClr val="000000">
                      <a:alpha val="43137"/>
                    </a:srgbClr>
                  </a:outerShdw>
                </a:effectLst>
              </a:rPr>
              <a:t>», </a:t>
            </a:r>
            <a:r>
              <a:rPr lang="ru-RU" sz="1100" b="1" i="1" dirty="0">
                <a:solidFill>
                  <a:srgbClr val="FFFF00"/>
                </a:solidFill>
                <a:effectLst>
                  <a:outerShdw blurRad="38100" dist="38100" dir="2700000" algn="tl">
                    <a:srgbClr val="000000">
                      <a:alpha val="43137"/>
                    </a:srgbClr>
                  </a:outerShdw>
                </a:effectLst>
              </a:rPr>
              <a:t>однако, та история оказалась «уткой». В Премьер-лиге 2010 года дебютировал в стартовом туре против клуба «Спартак-Нальчик</a:t>
            </a:r>
            <a:r>
              <a:rPr lang="ru-RU" sz="1100" b="1" i="1" dirty="0" smtClean="0">
                <a:solidFill>
                  <a:srgbClr val="FFFF00"/>
                </a:solidFill>
                <a:effectLst>
                  <a:outerShdw blurRad="38100" dist="38100" dir="2700000" algn="tl">
                    <a:srgbClr val="000000">
                      <a:alpha val="43137"/>
                    </a:srgbClr>
                  </a:outerShdw>
                </a:effectLst>
              </a:rPr>
              <a:t>».</a:t>
            </a:r>
            <a:endParaRPr lang="ru-RU" sz="1100" b="1" i="1" dirty="0">
              <a:solidFill>
                <a:srgbClr val="FFFF00"/>
              </a:solidFill>
              <a:effectLst>
                <a:outerShdw blurRad="38100" dist="38100" dir="2700000" algn="tl">
                  <a:srgbClr val="000000">
                    <a:alpha val="43137"/>
                  </a:srgbClr>
                </a:outerShdw>
              </a:effectLst>
            </a:endParaRPr>
          </a:p>
          <a:p>
            <a:r>
              <a:rPr lang="ru-RU" sz="1100" b="1" i="1" dirty="0">
                <a:solidFill>
                  <a:srgbClr val="FFFF00"/>
                </a:solidFill>
                <a:effectLst>
                  <a:outerShdw blurRad="38100" dist="38100" dir="2700000" algn="tl">
                    <a:srgbClr val="000000">
                      <a:alpha val="43137"/>
                    </a:srgbClr>
                  </a:outerShdw>
                </a:effectLst>
              </a:rPr>
              <a:t>В январе 2011 года перешёл в «Кубань», с которой подписал трёхлетний контракт. По словам самого футболиста, одним из главных критериев при выборе новой команды для него стало желание работать под руководством Дана </a:t>
            </a:r>
            <a:r>
              <a:rPr lang="ru-RU" sz="1100" b="1" i="1" dirty="0" smtClean="0">
                <a:solidFill>
                  <a:srgbClr val="FFFF00"/>
                </a:solidFill>
                <a:effectLst>
                  <a:outerShdw blurRad="38100" dist="38100" dir="2700000" algn="tl">
                    <a:srgbClr val="000000">
                      <a:alpha val="43137"/>
                    </a:srgbClr>
                  </a:outerShdw>
                </a:effectLst>
              </a:rPr>
              <a:t>Петреску, </a:t>
            </a:r>
            <a:r>
              <a:rPr lang="ru-RU" sz="1100" b="1" i="1" dirty="0">
                <a:solidFill>
                  <a:srgbClr val="FFFF00"/>
                </a:solidFill>
                <a:effectLst>
                  <a:outerShdw blurRad="38100" dist="38100" dir="2700000" algn="tl">
                    <a:srgbClr val="000000">
                      <a:alpha val="43137"/>
                    </a:srgbClr>
                  </a:outerShdw>
                </a:effectLst>
              </a:rPr>
              <a:t>кроме того, ему всегда нравился </a:t>
            </a:r>
            <a:r>
              <a:rPr lang="ru-RU" sz="1100" b="1" i="1" dirty="0" smtClean="0">
                <a:solidFill>
                  <a:srgbClr val="FFFF00"/>
                </a:solidFill>
                <a:effectLst>
                  <a:outerShdw blurRad="38100" dist="38100" dir="2700000" algn="tl">
                    <a:srgbClr val="000000">
                      <a:alpha val="43137"/>
                    </a:srgbClr>
                  </a:outerShdw>
                </a:effectLst>
              </a:rPr>
              <a:t>город. </a:t>
            </a:r>
            <a:r>
              <a:rPr lang="ru-RU" sz="1100" b="1" i="1" dirty="0">
                <a:solidFill>
                  <a:srgbClr val="FFFF00"/>
                </a:solidFill>
                <a:effectLst>
                  <a:outerShdw blurRad="38100" dist="38100" dir="2700000" algn="tl">
                    <a:srgbClr val="000000">
                      <a:alpha val="43137"/>
                    </a:srgbClr>
                  </a:outerShdw>
                </a:effectLst>
              </a:rPr>
              <a:t>Дебютировал в составе «Кубани» 13 марта 2011 года в домашнем матче 1-го тура чемпионата против казанского «Рубина</a:t>
            </a:r>
            <a:r>
              <a:rPr lang="ru-RU" sz="1100" b="1" i="1" dirty="0" smtClean="0">
                <a:solidFill>
                  <a:srgbClr val="FFFF00"/>
                </a:solidFill>
                <a:effectLst>
                  <a:outerShdw blurRad="38100" dist="38100" dir="2700000" algn="tl">
                    <a:srgbClr val="000000">
                      <a:alpha val="43137"/>
                    </a:srgbClr>
                  </a:outerShdw>
                </a:effectLst>
              </a:rPr>
              <a:t>».</a:t>
            </a:r>
            <a:endParaRPr lang="ru-RU" sz="1100" b="1" i="1" dirty="0">
              <a:solidFill>
                <a:srgbClr val="FFFF00"/>
              </a:solidFill>
              <a:effectLst>
                <a:outerShdw blurRad="38100" dist="38100" dir="2700000" algn="tl">
                  <a:srgbClr val="000000">
                    <a:alpha val="43137"/>
                  </a:srgbClr>
                </a:outerShdw>
              </a:effectLst>
            </a:endParaRPr>
          </a:p>
          <a:p>
            <a:endParaRPr lang="ru-RU" dirty="0"/>
          </a:p>
        </p:txBody>
      </p:sp>
      <p:sp>
        <p:nvSpPr>
          <p:cNvPr id="3" name="TextBox 2"/>
          <p:cNvSpPr txBox="1"/>
          <p:nvPr/>
        </p:nvSpPr>
        <p:spPr>
          <a:xfrm>
            <a:off x="3366307" y="548680"/>
            <a:ext cx="4680520" cy="461665"/>
          </a:xfrm>
          <a:prstGeom prst="rect">
            <a:avLst/>
          </a:prstGeom>
          <a:noFill/>
        </p:spPr>
        <p:txBody>
          <a:bodyPr wrap="square" rtlCol="0">
            <a:spAutoFit/>
          </a:bodyPr>
          <a:lstStyle/>
          <a:p>
            <a:r>
              <a:rPr lang="ru-RU" sz="2400" b="1" i="1" dirty="0" smtClean="0">
                <a:solidFill>
                  <a:srgbClr val="FFFF00"/>
                </a:solidFill>
                <a:effectLst>
                  <a:outerShdw blurRad="38100" dist="38100" dir="2700000" algn="tl">
                    <a:srgbClr val="000000">
                      <a:alpha val="43137"/>
                    </a:srgbClr>
                  </a:outerShdw>
                </a:effectLst>
              </a:rPr>
              <a:t>Давид Цораев</a:t>
            </a:r>
            <a:endParaRPr lang="ru-RU" sz="2400" b="1" i="1" dirty="0">
              <a:solidFill>
                <a:srgbClr val="FFFF00"/>
              </a:solidFill>
              <a:effectLst>
                <a:outerShdw blurRad="38100" dist="38100" dir="2700000" algn="tl">
                  <a:srgbClr val="000000">
                    <a:alpha val="43137"/>
                  </a:srgbClr>
                </a:outerShdw>
              </a:effectLst>
            </a:endParaRPr>
          </a:p>
        </p:txBody>
      </p:sp>
      <p:sp>
        <p:nvSpPr>
          <p:cNvPr id="6" name="Управляющая кнопка: в конец 5">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возврат 6">
            <a:hlinkClick r:id="rId3"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8" name="Picture 5"/>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flipH="1">
            <a:off x="1377218" y="6319892"/>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54461758"/>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user\Desktop\DD%20i%20AB%20-2000.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365532" y="5040063"/>
            <a:ext cx="1576260" cy="1033442"/>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descr="C:\Users\user\Desktop\starii%20gerb%20dd.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902344" y="4990218"/>
            <a:ext cx="884176" cy="114058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Заголовок 4"/>
          <p:cNvSpPr>
            <a:spLocks noGrp="1"/>
          </p:cNvSpPr>
          <p:nvPr>
            <p:ph type="title"/>
          </p:nvPr>
        </p:nvSpPr>
        <p:spPr/>
        <p:txBody>
          <a:bodyPr/>
          <a:lstStyle/>
          <a:p>
            <a:r>
              <a:rPr lang="ru-RU" dirty="0" smtClean="0"/>
              <a:t>Дикая Дивизия</a:t>
            </a:r>
            <a:endParaRPr lang="ru-RU" dirty="0"/>
          </a:p>
        </p:txBody>
      </p:sp>
      <p:sp>
        <p:nvSpPr>
          <p:cNvPr id="6" name="Объект 5"/>
          <p:cNvSpPr>
            <a:spLocks noGrp="1"/>
          </p:cNvSpPr>
          <p:nvPr>
            <p:ph idx="1"/>
          </p:nvPr>
        </p:nvSpPr>
        <p:spPr/>
        <p:txBody>
          <a:bodyPr>
            <a:normAutofit fontScale="40000" lnSpcReduction="20000"/>
          </a:bodyPr>
          <a:lstStyle/>
          <a:p>
            <a:pPr marL="0" indent="0">
              <a:buNone/>
            </a:pPr>
            <a:r>
              <a:rPr lang="ru-RU" dirty="0">
                <a:solidFill>
                  <a:srgbClr val="FFFF00"/>
                </a:solidFill>
                <a:effectLst>
                  <a:outerShdw blurRad="38100" dist="38100" dir="2700000" algn="tl">
                    <a:srgbClr val="000000">
                      <a:alpha val="43137"/>
                    </a:srgbClr>
                  </a:outerShdw>
                </a:effectLst>
              </a:rPr>
              <a:t>1998-2000 ГОДЫ - ПОЯВЛЕНИЕ ОРГАНИЗОВАННОГО БОЛЕНИЯ НА СТАДИОНЕ</a:t>
            </a:r>
          </a:p>
          <a:p>
            <a:pPr marL="0" indent="0">
              <a:buNone/>
            </a:pPr>
            <a:r>
              <a:rPr lang="ru-RU" dirty="0">
                <a:solidFill>
                  <a:srgbClr val="FFFF00"/>
                </a:solidFill>
                <a:effectLst>
                  <a:outerShdw blurRad="38100" dist="38100" dir="2700000" algn="tl">
                    <a:srgbClr val="000000">
                      <a:alpha val="43137"/>
                    </a:srgbClr>
                  </a:outerShdw>
                </a:effectLst>
              </a:rPr>
              <a:t>В сезоне-98 один из молодых людей, болеющих нестандартно, Кайрав Кагерманов (ныне руководитель пресс-службы «Анжи») вместе со своим другом Мурадом   Генжехановым решили создать в своем городе фан-бригаду. За помощью они обратились в весьма авторитетную в республике организацию – «Общество любителей футбола Дагестана» (своего рода старейшины среди футбольных болельщиков) и лично к руководителю Климу Адильгерееву. На одном из матчей того сезона по стадиону прозвучало объявление, что данная организация создает молодежный филиал. Его представителям на стадионе выделят отдельный сектор, а также транспорт на выезды. Так на стыке веков на Кавказе появился первый футбольный фан-клуб. Разгар «Дикой Дивизии» тех времен пришелся на вторую половину 99- го и 2000 года. </a:t>
            </a:r>
          </a:p>
          <a:p>
            <a:pPr marL="0" indent="0">
              <a:buNone/>
            </a:pPr>
            <a:r>
              <a:rPr lang="ru-RU" dirty="0">
                <a:solidFill>
                  <a:srgbClr val="FFFF00"/>
                </a:solidFill>
                <a:effectLst>
                  <a:outerShdw blurRad="38100" dist="38100" dir="2700000" algn="tl">
                    <a:srgbClr val="000000">
                      <a:alpha val="43137"/>
                    </a:srgbClr>
                  </a:outerShdw>
                </a:effectLst>
              </a:rPr>
              <a:t>«Дикая Дивизия» всегда отличалась от фан-клубов других российских городов. Если другие фан-группы – это небольшой сектор или группа секторов на стадионе, болеющих непрерывно, то ДД – это своего рода «поджигатели» на стадионе. Достаточно было им отбить пару барабанных дробей и прокричать «Вперёд, вперёд, Анжи Махачкала!», как весь стадион подхватывал клич и в едином порыве гнал команду вперёд! В такой атмосфере отличить фаната от простого болельщика было весьма проблематично.</a:t>
            </a:r>
          </a:p>
          <a:p>
            <a:pPr marL="0" indent="0">
              <a:buNone/>
            </a:pPr>
            <a:r>
              <a:rPr lang="ru-RU" dirty="0">
                <a:solidFill>
                  <a:srgbClr val="FFFF00"/>
                </a:solidFill>
                <a:effectLst>
                  <a:outerShdw blurRad="38100" dist="38100" dir="2700000" algn="tl">
                    <a:srgbClr val="000000">
                      <a:alpha val="43137"/>
                    </a:srgbClr>
                  </a:outerShdw>
                </a:effectLst>
              </a:rPr>
              <a:t>Сегодня такой арсенал, как один пионерский горн , один барабан для лезгинки и пара тройка дагестанских и клубных флагов никого не удивит, но тогда этого вполне хватало для того, чтобы сделать стадион единым организмом и вдохновить команду на великие победы.</a:t>
            </a:r>
          </a:p>
          <a:p>
            <a:endParaRPr lang="ru-RU" dirty="0"/>
          </a:p>
        </p:txBody>
      </p:sp>
      <p:pic>
        <p:nvPicPr>
          <p:cNvPr id="8" name="Picture 5">
            <a:hlinkClick r:id="" action="ppaction://hlinkshowjump?jump=nextslide"/>
          </p:cNvPr>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Управляющая кнопка: в конец 8">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возврат 9">
            <a:hlinkClick r:id="rId5"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2" name="Picture 5"/>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flipH="1">
            <a:off x="1377218" y="6319892"/>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28201239"/>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Дикая Дивизия</a:t>
            </a:r>
            <a:endParaRPr lang="ru-RU" dirty="0"/>
          </a:p>
        </p:txBody>
      </p:sp>
      <p:sp>
        <p:nvSpPr>
          <p:cNvPr id="3" name="Объект 2"/>
          <p:cNvSpPr>
            <a:spLocks noGrp="1"/>
          </p:cNvSpPr>
          <p:nvPr>
            <p:ph idx="1"/>
          </p:nvPr>
        </p:nvSpPr>
        <p:spPr/>
        <p:txBody>
          <a:bodyPr>
            <a:normAutofit fontScale="70000" lnSpcReduction="20000"/>
          </a:bodyPr>
          <a:lstStyle/>
          <a:p>
            <a:pPr marL="0" indent="0">
              <a:buNone/>
            </a:pPr>
            <a:r>
              <a:rPr lang="ru-RU" sz="2200" b="1" i="1" dirty="0">
                <a:solidFill>
                  <a:srgbClr val="FFFF00"/>
                </a:solidFill>
                <a:effectLst>
                  <a:outerShdw blurRad="38100" dist="38100" dir="2700000" algn="tl">
                    <a:srgbClr val="000000">
                      <a:alpha val="43137"/>
                    </a:srgbClr>
                  </a:outerShdw>
                </a:effectLst>
              </a:rPr>
              <a:t>2000-2007 ГОДЫ - ПЕРИОД ПАДЕНИЯ</a:t>
            </a:r>
          </a:p>
          <a:p>
            <a:pPr marL="0" indent="0">
              <a:buNone/>
            </a:pPr>
            <a:r>
              <a:rPr lang="ru-RU" sz="2200" b="1" i="1" dirty="0">
                <a:solidFill>
                  <a:srgbClr val="FFFF00"/>
                </a:solidFill>
                <a:effectLst>
                  <a:outerShdw blurRad="38100" dist="38100" dir="2700000" algn="tl">
                    <a:srgbClr val="000000">
                      <a:alpha val="43137"/>
                    </a:srgbClr>
                  </a:outerShdw>
                </a:effectLst>
              </a:rPr>
              <a:t>Но со временем активисты движения стали старше и остепенились, на фоне удручающих результатов команды, молодежи стало все сложнее заводить трибуны, и уже к вылету команды в первый дивизион движение постепенно приходило в упадок. Остатки «Дикой Дивизии» стали именовать себя «Южным батальоном», взяв за основу названия место дислокации («южная» трибуна) и значительно сократившуюся численность личного состава. Вскоре и эта группа прекратила свое существование. В сезоне 2007 г. группа молодых ребят из числа активных пользователей сайта болельщиков решили, что для возрождения «Дивизии» не хватает организованности, а легендарную фан-группу пора бы возродить. Для начала был создан свой фонд в интернете, с помощью которого набралась небольшая сумма денег. На эти деньги был заказан желто-зеленый баннер «ДД-Анжи», с которым эта группа в числе еще 50ти активных болельщиков отправились на выезд в Москву, где на трибунах «Лужников» в матче «Торпедо» - «Анжи» тожественно развернули новый баннер и запалили дымовушку.</a:t>
            </a:r>
            <a:br>
              <a:rPr lang="ru-RU" sz="2200" b="1" i="1" dirty="0">
                <a:solidFill>
                  <a:srgbClr val="FFFF00"/>
                </a:solidFill>
                <a:effectLst>
                  <a:outerShdw blurRad="38100" dist="38100" dir="2700000" algn="tl">
                    <a:srgbClr val="000000">
                      <a:alpha val="43137"/>
                    </a:srgbClr>
                  </a:outerShdw>
                </a:effectLst>
              </a:rPr>
            </a:br>
            <a:r>
              <a:rPr lang="ru-RU" sz="2200" dirty="0"/>
              <a:t/>
            </a:r>
            <a:br>
              <a:rPr lang="ru-RU" sz="2200" dirty="0"/>
            </a:br>
            <a:endParaRPr lang="ru-RU" sz="2200" dirty="0"/>
          </a:p>
          <a:p>
            <a:endParaRPr lang="ru-RU" dirty="0"/>
          </a:p>
        </p:txBody>
      </p:sp>
      <p:pic>
        <p:nvPicPr>
          <p:cNvPr id="2050" name="Picture 2" descr="C:\Users\user\Desktop\dd-2007.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419872" y="4581128"/>
            <a:ext cx="2313928" cy="173544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5">
            <a:hlinkClick r:id="" action="ppaction://hlinkshowjump?jump=nextslide"/>
          </p:cNvPr>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a:hlinkClick r:id="" action="ppaction://hlinkshowjump?jump=previousslide"/>
          </p:cNvPr>
          <p:cNvPicPr>
            <a:picLocks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1376572" y="6321145"/>
            <a:ext cx="432000" cy="29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Управляющая кнопка: в конец 8">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возврат 9">
            <a:hlinkClick r:id="rId5"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 xmlns:p14="http://schemas.microsoft.com/office/powerpoint/2010/main" val="776921733"/>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smtClean="0"/>
              <a:t>Дикая Дивизия</a:t>
            </a:r>
            <a:endParaRPr lang="ru-RU" dirty="0"/>
          </a:p>
        </p:txBody>
      </p:sp>
      <p:sp>
        <p:nvSpPr>
          <p:cNvPr id="3" name="Объект 2"/>
          <p:cNvSpPr>
            <a:spLocks noGrp="1"/>
          </p:cNvSpPr>
          <p:nvPr>
            <p:ph idx="1"/>
          </p:nvPr>
        </p:nvSpPr>
        <p:spPr/>
        <p:txBody>
          <a:bodyPr>
            <a:normAutofit fontScale="25000" lnSpcReduction="20000"/>
          </a:bodyPr>
          <a:lstStyle/>
          <a:p>
            <a:pPr marL="0" indent="0">
              <a:buNone/>
            </a:pPr>
            <a:r>
              <a:rPr lang="ru-RU" sz="4400" b="1" i="1" dirty="0">
                <a:solidFill>
                  <a:srgbClr val="FFFF00"/>
                </a:solidFill>
                <a:effectLst>
                  <a:outerShdw blurRad="38100" dist="38100" dir="2700000" algn="tl">
                    <a:srgbClr val="000000">
                      <a:alpha val="43137"/>
                    </a:srgbClr>
                  </a:outerShdw>
                </a:effectLst>
              </a:rPr>
              <a:t>2008-2009 ГОДА – ВОЗРОЖДЕНИЕ «ДД»</a:t>
            </a:r>
            <a:br>
              <a:rPr lang="ru-RU" sz="4400" b="1" i="1" dirty="0">
                <a:solidFill>
                  <a:srgbClr val="FFFF00"/>
                </a:solidFill>
                <a:effectLst>
                  <a:outerShdw blurRad="38100" dist="38100" dir="2700000" algn="tl">
                    <a:srgbClr val="000000">
                      <a:alpha val="43137"/>
                    </a:srgbClr>
                  </a:outerShdw>
                </a:effectLst>
              </a:rPr>
            </a:br>
            <a:r>
              <a:rPr lang="ru-RU" sz="4400" b="1" i="1" dirty="0">
                <a:solidFill>
                  <a:srgbClr val="FFFF00"/>
                </a:solidFill>
                <a:effectLst>
                  <a:outerShdw blurRad="38100" dist="38100" dir="2700000" algn="tl">
                    <a:srgbClr val="000000">
                      <a:alpha val="43137"/>
                    </a:srgbClr>
                  </a:outerShdw>
                </a:effectLst>
              </a:rPr>
              <a:t>Настоящий прорыв, произошел после того, как в движении появились новые амбициозные и инициативные люди, многие из которых на данный момент наравне с группой «старожил» составляют самую активную часть «Дикой Дивизии», в их числе и нынешний лидер «ДД» - Рамазан «Neo» Газиев. </a:t>
            </a:r>
            <a:br>
              <a:rPr lang="ru-RU" sz="4400" b="1" i="1" dirty="0">
                <a:solidFill>
                  <a:srgbClr val="FFFF00"/>
                </a:solidFill>
                <a:effectLst>
                  <a:outerShdw blurRad="38100" dist="38100" dir="2700000" algn="tl">
                    <a:srgbClr val="000000">
                      <a:alpha val="43137"/>
                    </a:srgbClr>
                  </a:outerShdw>
                </a:effectLst>
              </a:rPr>
            </a:br>
            <a:r>
              <a:rPr lang="ru-RU" sz="4400" b="1" i="1" dirty="0">
                <a:solidFill>
                  <a:srgbClr val="FFFF00"/>
                </a:solidFill>
                <a:effectLst>
                  <a:outerShdw blurRad="38100" dist="38100" dir="2700000" algn="tl">
                    <a:srgbClr val="000000">
                      <a:alpha val="43137"/>
                    </a:srgbClr>
                  </a:outerShdw>
                </a:effectLst>
              </a:rPr>
              <a:t>Прорыв коснулся как перфоманса, так и организационных вопросов. В сезоне-2008 этой группе удалось собрать вокруг себя на секторе большинство активного фан-сообщества стадиона «Динамо». На отдельных центральных матчах все чаще на трибунах можно было увидеть файера, дымовушки и пестроту дефицитной клубной атрибутики. Окончание сезона-2008 фан-сектор отметил масштабным по меркам первого дивизиона пиротехническим шоу – за несколько минут до окончания встречи «Анжи»-«Динамо» Брянск было зажжено несколько десятков файеров и так называемых «стробоскопов». После чего, конечно же, не избежали «разговора» со стражами порядка.</a:t>
            </a:r>
          </a:p>
          <a:p>
            <a:pPr marL="0" indent="0">
              <a:buNone/>
            </a:pPr>
            <a:r>
              <a:rPr lang="ru-RU" sz="4400" b="1" i="1" dirty="0">
                <a:solidFill>
                  <a:srgbClr val="FFFF00"/>
                </a:solidFill>
                <a:effectLst>
                  <a:outerShdw blurRad="38100" dist="38100" dir="2700000" algn="tl">
                    <a:srgbClr val="000000">
                      <a:alpha val="43137"/>
                    </a:srgbClr>
                  </a:outerShdw>
                </a:effectLst>
              </a:rPr>
              <a:t>Официальной датой возрождения «Дикой Дивизии» принято считать 10 декабря 2008 года. В этот день в спорт-баре под восточной трибуной стадиона «Динамо» состоялось первое собрание, на котором собралось 12 человек и было принято решение о возрождении «Дикой Дивизии».В организационном плане пришлось начинать практически с нуля. Был разработан устав. Определена структура «ДД», определены приоритетные направления деятельности и назначены ответственные за эти направления. Организован сбор ежемесячных взносов.</a:t>
            </a:r>
          </a:p>
          <a:p>
            <a:pPr marL="0" indent="0">
              <a:buNone/>
            </a:pPr>
            <a:r>
              <a:rPr lang="ru-RU" sz="4400" b="1" i="1" dirty="0">
                <a:solidFill>
                  <a:srgbClr val="FFFF00"/>
                </a:solidFill>
                <a:effectLst>
                  <a:outerShdw blurRad="38100" dist="38100" dir="2700000" algn="tl">
                    <a:srgbClr val="000000">
                      <a:alpha val="43137"/>
                    </a:srgbClr>
                  </a:outerShdw>
                </a:effectLst>
              </a:rPr>
              <a:t>В сезоне 2009 в первую очередь заказали фанатские "розы". Новоиспеченные участники фан-группы совместно с другими посетителями интернет-страницы «ДД» собрали деньги и заказали небольшую партию шарфов с надписью «Дикая Дивизия». На вырученные средства при поддержке клуба к матчу 4 тура против «Балтики» был изготовлен первый масштабный баннер, достигавший 12 метров в высоту и 18 метров в ширину. На нем была изображена голова орла, под которой располагался текст «Пора покорять вершины».  </a:t>
            </a:r>
          </a:p>
          <a:p>
            <a:pPr marL="0" indent="0">
              <a:buNone/>
            </a:pPr>
            <a:r>
              <a:rPr lang="ru-RU" sz="4400" b="1" i="1" dirty="0" smtClean="0">
                <a:solidFill>
                  <a:srgbClr val="FFFF00"/>
                </a:solidFill>
                <a:effectLst>
                  <a:outerShdw blurRad="38100" dist="38100" dir="2700000" algn="tl">
                    <a:srgbClr val="000000">
                      <a:alpha val="43137"/>
                    </a:srgbClr>
                  </a:outerShdw>
                </a:effectLst>
              </a:rPr>
              <a:t>В </a:t>
            </a:r>
            <a:r>
              <a:rPr lang="ru-RU" sz="4400" b="1" i="1" dirty="0">
                <a:solidFill>
                  <a:srgbClr val="FFFF00"/>
                </a:solidFill>
                <a:effectLst>
                  <a:outerShdw blurRad="38100" dist="38100" dir="2700000" algn="tl">
                    <a:srgbClr val="000000">
                      <a:alpha val="43137"/>
                    </a:srgbClr>
                  </a:outerShdw>
                </a:effectLst>
              </a:rPr>
              <a:t>течение года численность фан-сектора выросла с 30 до 300 участников. Постепенно сектор окрасился в клубные цвета, а репертуар зарядов существенно расширился. Расширилась и география выездов. Кроме традиционных поездок в соседние регионы были и выезды в Белгород, Липецк. Да и выезды на Юг стали намного масштабнее. На первый выезд во Владикавказ с Махачкалы разным транспортом отправилось более ста дагестанских фанатов. А рекордным по количеству «выездюков» стал вояж в Астрахань. Гостевой сектор астраханского стадиона оказался почти целиком забит приезжими болельщиками из Дагестана.</a:t>
            </a:r>
          </a:p>
          <a:p>
            <a:pPr marL="0" indent="0">
              <a:buNone/>
            </a:pPr>
            <a:endParaRPr lang="ru-RU" dirty="0"/>
          </a:p>
        </p:txBody>
      </p:sp>
      <p:pic>
        <p:nvPicPr>
          <p:cNvPr id="3074" name="Picture 2" descr="C:\Users\user\Desktop\wild.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7862733" y="2417266"/>
            <a:ext cx="1343520" cy="1343520"/>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C:\Users\user\Desktop\dd-2009.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8068079" y="4149080"/>
            <a:ext cx="932828" cy="699622"/>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C:\Users\user\Desktop\1.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7961885" y="1422626"/>
            <a:ext cx="1145216" cy="8589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5">
            <a:hlinkClick r:id="" action="ppaction://hlinkshowjump?jump=nextslide"/>
          </p:cNvPr>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2">
            <a:hlinkClick r:id="" action="ppaction://hlinkshowjump?jump=previousslide"/>
          </p:cNvPr>
          <p:cNvPicPr>
            <a:picLocks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1376572" y="6321145"/>
            <a:ext cx="432000" cy="29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Управляющая кнопка: в конец 12">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Управляющая кнопка: возврат 13">
            <a:hlinkClick r:id="rId7"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 xmlns:p14="http://schemas.microsoft.com/office/powerpoint/2010/main" val="217295461"/>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smtClean="0"/>
              <a:t>Дикая Дивизия</a:t>
            </a:r>
            <a:endParaRPr lang="ru-RU" dirty="0"/>
          </a:p>
        </p:txBody>
      </p:sp>
      <p:sp>
        <p:nvSpPr>
          <p:cNvPr id="3" name="Объект 2"/>
          <p:cNvSpPr>
            <a:spLocks noGrp="1"/>
          </p:cNvSpPr>
          <p:nvPr>
            <p:ph idx="1"/>
          </p:nvPr>
        </p:nvSpPr>
        <p:spPr/>
        <p:txBody>
          <a:bodyPr>
            <a:normAutofit fontScale="47500" lnSpcReduction="20000"/>
          </a:bodyPr>
          <a:lstStyle/>
          <a:p>
            <a:pPr marL="0" indent="0">
              <a:buNone/>
            </a:pPr>
            <a:r>
              <a:rPr lang="ru-RU" sz="2500" b="1" i="1" dirty="0">
                <a:solidFill>
                  <a:srgbClr val="FFFF00"/>
                </a:solidFill>
                <a:effectLst>
                  <a:outerShdw blurRad="38100" dist="38100" dir="2700000" algn="tl">
                    <a:srgbClr val="000000">
                      <a:alpha val="43137"/>
                    </a:srgbClr>
                  </a:outerShdw>
                </a:effectLst>
              </a:rPr>
              <a:t>2010 - ВЫХОД В ПРЕМЬЕР-ЛИГУ  </a:t>
            </a:r>
          </a:p>
          <a:p>
            <a:pPr marL="0" indent="0">
              <a:buNone/>
            </a:pPr>
            <a:r>
              <a:rPr lang="ru-RU" sz="2500" b="1" i="1" dirty="0">
                <a:solidFill>
                  <a:srgbClr val="FFFF00"/>
                </a:solidFill>
                <a:effectLst>
                  <a:outerShdw blurRad="38100" dist="38100" dir="2700000" algn="tl">
                    <a:srgbClr val="000000">
                      <a:alpha val="43137"/>
                    </a:srgbClr>
                  </a:outerShdw>
                </a:effectLst>
              </a:rPr>
              <a:t>С выходом команды в премьер-лигу «Дикая Дивизия» стала равноправным участником футбольной и околофутбольной жизни страны. </a:t>
            </a:r>
          </a:p>
          <a:p>
            <a:pPr marL="0" indent="0">
              <a:buNone/>
            </a:pPr>
            <a:r>
              <a:rPr lang="ru-RU" sz="2500" b="1" i="1" dirty="0">
                <a:solidFill>
                  <a:srgbClr val="FFFF00"/>
                </a:solidFill>
                <a:effectLst>
                  <a:outerShdw blurRad="38100" dist="38100" dir="2700000" algn="tl">
                    <a:srgbClr val="000000">
                      <a:alpha val="43137"/>
                    </a:srgbClr>
                  </a:outerShdw>
                </a:effectLst>
              </a:rPr>
              <a:t>Наша организация вышла на новый уровень взаимодействия с различными ведомствами и СМИ, стала более основательно отстаивать в них свои позиции и интересы. «Дикая Дивизия», как общественная организация была зарегистрирована в Минюсте. Были выданы удостоверения участников «ДД». </a:t>
            </a:r>
            <a:br>
              <a:rPr lang="ru-RU" sz="2500" b="1" i="1" dirty="0">
                <a:solidFill>
                  <a:srgbClr val="FFFF00"/>
                </a:solidFill>
                <a:effectLst>
                  <a:outerShdw blurRad="38100" dist="38100" dir="2700000" algn="tl">
                    <a:srgbClr val="000000">
                      <a:alpha val="43137"/>
                    </a:srgbClr>
                  </a:outerShdw>
                </a:effectLst>
              </a:rPr>
            </a:br>
            <a:r>
              <a:rPr lang="ru-RU" sz="2500" b="1" i="1" dirty="0">
                <a:solidFill>
                  <a:srgbClr val="FFFF00"/>
                </a:solidFill>
                <a:effectLst>
                  <a:outerShdw blurRad="38100" dist="38100" dir="2700000" algn="tl">
                    <a:srgbClr val="000000">
                      <a:alpha val="43137"/>
                    </a:srgbClr>
                  </a:outerShdw>
                </a:effectLst>
              </a:rPr>
              <a:t>Кроме того, было открыто региональное отделение ВОБ.  В конце 2010 года совместно с Тимуром Умаровым был записан музыкальный клип «Дикая Дивизия».</a:t>
            </a:r>
            <a:br>
              <a:rPr lang="ru-RU" sz="2500" b="1" i="1" dirty="0">
                <a:solidFill>
                  <a:srgbClr val="FFFF00"/>
                </a:solidFill>
                <a:effectLst>
                  <a:outerShdw blurRad="38100" dist="38100" dir="2700000" algn="tl">
                    <a:srgbClr val="000000">
                      <a:alpha val="43137"/>
                    </a:srgbClr>
                  </a:outerShdw>
                </a:effectLst>
              </a:rPr>
            </a:br>
            <a:r>
              <a:rPr lang="ru-RU" sz="2500" b="1" i="1" dirty="0" smtClean="0">
                <a:solidFill>
                  <a:srgbClr val="FFFF00"/>
                </a:solidFill>
                <a:effectLst>
                  <a:outerShdw blurRad="38100" dist="38100" dir="2700000" algn="tl">
                    <a:srgbClr val="000000">
                      <a:alpha val="43137"/>
                    </a:srgbClr>
                  </a:outerShdw>
                </a:effectLst>
              </a:rPr>
              <a:t>НОВАЯ </a:t>
            </a:r>
            <a:r>
              <a:rPr lang="ru-RU" sz="2500" b="1" i="1" dirty="0">
                <a:solidFill>
                  <a:srgbClr val="FFFF00"/>
                </a:solidFill>
                <a:effectLst>
                  <a:outerShdw blurRad="38100" dist="38100" dir="2700000" algn="tl">
                    <a:srgbClr val="000000">
                      <a:alpha val="43137"/>
                    </a:srgbClr>
                  </a:outerShdw>
                </a:effectLst>
              </a:rPr>
              <a:t>ИСТОРИЯ</a:t>
            </a:r>
          </a:p>
          <a:p>
            <a:pPr marL="0" indent="0">
              <a:buNone/>
            </a:pPr>
            <a:r>
              <a:rPr lang="ru-RU" sz="2500" b="1" i="1" dirty="0">
                <a:solidFill>
                  <a:srgbClr val="FFFF00"/>
                </a:solidFill>
                <a:effectLst>
                  <a:outerShdw blurRad="38100" dist="38100" dir="2700000" algn="tl">
                    <a:srgbClr val="000000">
                      <a:alpha val="43137"/>
                    </a:srgbClr>
                  </a:outerShdw>
                </a:effectLst>
              </a:rPr>
              <a:t>С приходом в клуб нового владельца Сулеймана Керимова и началом так называемой «Новой Истории», работа клуба с болельщиками и взаимодействие «ДД» с клубом вышло на совершенно иной уровень. </a:t>
            </a:r>
            <a:br>
              <a:rPr lang="ru-RU" sz="2500" b="1" i="1" dirty="0">
                <a:solidFill>
                  <a:srgbClr val="FFFF00"/>
                </a:solidFill>
                <a:effectLst>
                  <a:outerShdw blurRad="38100" dist="38100" dir="2700000" algn="tl">
                    <a:srgbClr val="000000">
                      <a:alpha val="43137"/>
                    </a:srgbClr>
                  </a:outerShdw>
                </a:effectLst>
              </a:rPr>
            </a:br>
            <a:r>
              <a:rPr lang="ru-RU" sz="2500" b="1" i="1" dirty="0">
                <a:solidFill>
                  <a:srgbClr val="FFFF00"/>
                </a:solidFill>
                <a:effectLst>
                  <a:outerShdw blurRad="38100" dist="38100" dir="2700000" algn="tl">
                    <a:srgbClr val="000000">
                      <a:alpha val="43137"/>
                    </a:srgbClr>
                  </a:outerShdw>
                </a:effectLst>
              </a:rPr>
              <a:t>«Дикая Дивизия» по-прежнему остается независимой организацией, но при этом находится в тесном взаимодействии с клубом, помогая друг другу во многих организационных вопросах. В частности, один из самых активных участников «ДД» Магомедзагид Кебедгаджиев с 2011 года является сотрудником клуба по работе с болельщиками. Кроме того, участники «ДД» принимают участие в процессе реализации билетов на матчи, помогая тем самыс клубу в борьбе с перекупщиками. </a:t>
            </a:r>
            <a:br>
              <a:rPr lang="ru-RU" sz="2500" b="1" i="1" dirty="0">
                <a:solidFill>
                  <a:srgbClr val="FFFF00"/>
                </a:solidFill>
                <a:effectLst>
                  <a:outerShdw blurRad="38100" dist="38100" dir="2700000" algn="tl">
                    <a:srgbClr val="000000">
                      <a:alpha val="43137"/>
                    </a:srgbClr>
                  </a:outerShdw>
                </a:effectLst>
              </a:rPr>
            </a:br>
            <a:r>
              <a:rPr lang="ru-RU" sz="2500" b="1" i="1" dirty="0">
                <a:solidFill>
                  <a:srgbClr val="FFFF00"/>
                </a:solidFill>
                <a:effectLst>
                  <a:outerShdw blurRad="38100" dist="38100" dir="2700000" algn="tl">
                    <a:srgbClr val="000000">
                      <a:alpha val="43137"/>
                    </a:srgbClr>
                  </a:outerShdw>
                </a:effectLst>
              </a:rPr>
              <a:t>В свою очередь клуб максимально оперативно реагирует на нужды болельщиков, а выделение практически на каждый дальний выезд бесплатного авиарейса фанатам и вовсе является беспрецедентной практикой в нашем футболе. В мае 2011 года был открыт  офис "ДД", который находится по адресу  Советская 90.  </a:t>
            </a:r>
          </a:p>
          <a:p>
            <a:endParaRPr lang="ru-RU" dirty="0"/>
          </a:p>
        </p:txBody>
      </p:sp>
      <p:pic>
        <p:nvPicPr>
          <p:cNvPr id="7" name="Picture 2">
            <a:hlinkClick r:id="" action="ppaction://hlinkshowjump?jump=previousslide"/>
          </p:cNvPr>
          <p:cNvPicPr>
            <a:picLocks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376572" y="6321145"/>
            <a:ext cx="432000" cy="29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Управляющая кнопка: в конец 8">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возврат 9">
            <a:hlinkClick r:id="rId4"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 xmlns:p14="http://schemas.microsoft.com/office/powerpoint/2010/main" val="1284574223"/>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4000" dirty="0" smtClean="0">
                <a:effectLst>
                  <a:outerShdw blurRad="38100" dist="38100" dir="2700000" algn="tl">
                    <a:srgbClr val="000000">
                      <a:alpha val="43137"/>
                    </a:srgbClr>
                  </a:outerShdw>
                </a:effectLst>
              </a:rPr>
              <a:t>Источники информации</a:t>
            </a:r>
            <a:endParaRPr lang="ru-RU" sz="4000" dirty="0">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lnSpcReduction="10000"/>
          </a:bodyPr>
          <a:lstStyle/>
          <a:p>
            <a:pPr marL="0" indent="0">
              <a:buNone/>
            </a:pPr>
            <a:r>
              <a:rPr lang="ru-RU" sz="2800" b="1" i="1" dirty="0" smtClean="0">
                <a:solidFill>
                  <a:srgbClr val="FFFF00"/>
                </a:solidFill>
                <a:effectLst>
                  <a:outerShdw blurRad="38100" dist="38100" dir="2700000" algn="tl">
                    <a:srgbClr val="000000">
                      <a:alpha val="43137"/>
                    </a:srgbClr>
                  </a:outerShdw>
                </a:effectLst>
              </a:rPr>
              <a:t>За дополнительной информацией можете обратится к следующим ссылкам</a:t>
            </a:r>
            <a:r>
              <a:rPr lang="en-US" sz="2800" b="1" i="1" dirty="0" smtClean="0">
                <a:solidFill>
                  <a:srgbClr val="FFFF00"/>
                </a:solidFill>
                <a:effectLst>
                  <a:outerShdw blurRad="38100" dist="38100" dir="2700000" algn="tl">
                    <a:srgbClr val="000000">
                      <a:alpha val="43137"/>
                    </a:srgbClr>
                  </a:outerShdw>
                </a:effectLst>
              </a:rPr>
              <a:t>:</a:t>
            </a:r>
          </a:p>
          <a:p>
            <a:pPr marL="0" indent="0">
              <a:buNone/>
            </a:pPr>
            <a:r>
              <a:rPr lang="en-US" sz="2800" b="1" i="1" dirty="0" smtClean="0">
                <a:solidFill>
                  <a:srgbClr val="FFFF00"/>
                </a:solidFill>
                <a:effectLst>
                  <a:outerShdw blurRad="38100" dist="38100" dir="2700000" algn="tl">
                    <a:srgbClr val="000000">
                      <a:alpha val="43137"/>
                    </a:srgbClr>
                  </a:outerShdw>
                </a:effectLst>
                <a:hlinkClick r:id="rId2"/>
              </a:rPr>
              <a:t>1.</a:t>
            </a:r>
            <a:r>
              <a:rPr lang="ru-RU" sz="2800" b="1" i="1" dirty="0" smtClean="0">
                <a:solidFill>
                  <a:srgbClr val="FFFF00"/>
                </a:solidFill>
                <a:effectLst>
                  <a:outerShdw blurRad="38100" dist="38100" dir="2700000" algn="tl">
                    <a:srgbClr val="000000">
                      <a:alpha val="43137"/>
                    </a:srgbClr>
                  </a:outerShdw>
                </a:effectLst>
                <a:hlinkClick r:id="rId2"/>
              </a:rPr>
              <a:t>Сайт </a:t>
            </a:r>
            <a:r>
              <a:rPr lang="en-US" sz="2800" b="1" i="1" dirty="0" smtClean="0">
                <a:solidFill>
                  <a:srgbClr val="FFFF00"/>
                </a:solidFill>
                <a:effectLst>
                  <a:outerShdw blurRad="38100" dist="38100" dir="2700000" algn="tl">
                    <a:srgbClr val="000000">
                      <a:alpha val="43137"/>
                    </a:srgbClr>
                  </a:outerShdw>
                </a:effectLst>
                <a:hlinkClick r:id="rId2"/>
              </a:rPr>
              <a:t>‘’</a:t>
            </a:r>
            <a:r>
              <a:rPr lang="ru-RU" sz="2800" b="1" i="1" dirty="0" smtClean="0">
                <a:solidFill>
                  <a:srgbClr val="FFFF00"/>
                </a:solidFill>
                <a:effectLst>
                  <a:outerShdw blurRad="38100" dist="38100" dir="2700000" algn="tl">
                    <a:srgbClr val="000000">
                      <a:alpha val="43137"/>
                    </a:srgbClr>
                  </a:outerShdw>
                </a:effectLst>
                <a:hlinkClick r:id="rId2"/>
              </a:rPr>
              <a:t>Анжи</a:t>
            </a:r>
            <a:r>
              <a:rPr lang="en-US" sz="2800" b="1" i="1" dirty="0" smtClean="0">
                <a:solidFill>
                  <a:srgbClr val="FFFF00"/>
                </a:solidFill>
                <a:effectLst>
                  <a:outerShdw blurRad="38100" dist="38100" dir="2700000" algn="tl">
                    <a:srgbClr val="000000">
                      <a:alpha val="43137"/>
                    </a:srgbClr>
                  </a:outerShdw>
                </a:effectLst>
                <a:hlinkClick r:id="rId2"/>
              </a:rPr>
              <a:t>’’</a:t>
            </a:r>
            <a:endParaRPr lang="ru-RU" sz="2800" b="1" i="1" dirty="0" smtClean="0">
              <a:solidFill>
                <a:srgbClr val="FFFF00"/>
              </a:solidFill>
              <a:effectLst>
                <a:outerShdw blurRad="38100" dist="38100" dir="2700000" algn="tl">
                  <a:srgbClr val="000000">
                    <a:alpha val="43137"/>
                  </a:srgbClr>
                </a:outerShdw>
              </a:effectLst>
            </a:endParaRPr>
          </a:p>
          <a:p>
            <a:pPr marL="0" indent="0">
              <a:buNone/>
            </a:pPr>
            <a:r>
              <a:rPr lang="ru-RU" sz="2800" b="1" i="1" dirty="0" smtClean="0">
                <a:solidFill>
                  <a:srgbClr val="FFFF00"/>
                </a:solidFill>
                <a:effectLst>
                  <a:outerShdw blurRad="38100" dist="38100" dir="2700000" algn="tl">
                    <a:srgbClr val="000000">
                      <a:alpha val="43137"/>
                    </a:srgbClr>
                  </a:outerShdw>
                </a:effectLst>
                <a:hlinkClick r:id="rId3"/>
              </a:rPr>
              <a:t>2.Сайт </a:t>
            </a:r>
            <a:r>
              <a:rPr lang="en-US" sz="2800" b="1" i="1" dirty="0" smtClean="0">
                <a:solidFill>
                  <a:srgbClr val="FFFF00"/>
                </a:solidFill>
                <a:effectLst>
                  <a:outerShdw blurRad="38100" dist="38100" dir="2700000" algn="tl">
                    <a:srgbClr val="000000">
                      <a:alpha val="43137"/>
                    </a:srgbClr>
                  </a:outerShdw>
                </a:effectLst>
                <a:hlinkClick r:id="rId3"/>
              </a:rPr>
              <a:t>‘’</a:t>
            </a:r>
            <a:r>
              <a:rPr lang="ru-RU" sz="2800" b="1" i="1" dirty="0" smtClean="0">
                <a:solidFill>
                  <a:srgbClr val="FFFF00"/>
                </a:solidFill>
                <a:effectLst>
                  <a:outerShdw blurRad="38100" dist="38100" dir="2700000" algn="tl">
                    <a:srgbClr val="000000">
                      <a:alpha val="43137"/>
                    </a:srgbClr>
                  </a:outerShdw>
                </a:effectLst>
                <a:hlinkClick r:id="rId3"/>
              </a:rPr>
              <a:t>Дикой дивизии</a:t>
            </a:r>
            <a:r>
              <a:rPr lang="en-US" sz="2800" b="1" i="1" dirty="0" smtClean="0">
                <a:solidFill>
                  <a:srgbClr val="FFFF00"/>
                </a:solidFill>
                <a:effectLst>
                  <a:outerShdw blurRad="38100" dist="38100" dir="2700000" algn="tl">
                    <a:srgbClr val="000000">
                      <a:alpha val="43137"/>
                    </a:srgbClr>
                  </a:outerShdw>
                </a:effectLst>
                <a:hlinkClick r:id="rId3"/>
              </a:rPr>
              <a:t>’’</a:t>
            </a:r>
            <a:endParaRPr lang="ru-RU" sz="2800" b="1" i="1" dirty="0" smtClean="0">
              <a:solidFill>
                <a:srgbClr val="FFFF00"/>
              </a:solidFill>
              <a:effectLst>
                <a:outerShdw blurRad="38100" dist="38100" dir="2700000" algn="tl">
                  <a:srgbClr val="000000">
                    <a:alpha val="43137"/>
                  </a:srgbClr>
                </a:outerShdw>
              </a:effectLst>
            </a:endParaRPr>
          </a:p>
          <a:p>
            <a:pPr marL="0" indent="0">
              <a:buNone/>
            </a:pPr>
            <a:r>
              <a:rPr lang="ru-RU" sz="2800" b="1" i="1" dirty="0" smtClean="0">
                <a:solidFill>
                  <a:srgbClr val="FFFF00"/>
                </a:solidFill>
                <a:effectLst>
                  <a:outerShdw blurRad="38100" dist="38100" dir="2700000" algn="tl">
                    <a:srgbClr val="000000">
                      <a:alpha val="43137"/>
                    </a:srgbClr>
                  </a:outerShdw>
                </a:effectLst>
                <a:hlinkClick r:id="rId4"/>
              </a:rPr>
              <a:t>3.Википедия</a:t>
            </a:r>
            <a:r>
              <a:rPr lang="en-US" sz="2800" b="1" i="1" dirty="0" smtClean="0">
                <a:solidFill>
                  <a:srgbClr val="FFFF00"/>
                </a:solidFill>
                <a:effectLst>
                  <a:outerShdw blurRad="38100" dist="38100" dir="2700000" algn="tl">
                    <a:srgbClr val="000000">
                      <a:alpha val="43137"/>
                    </a:srgbClr>
                  </a:outerShdw>
                </a:effectLst>
                <a:hlinkClick r:id="rId4"/>
              </a:rPr>
              <a:t> ‘’</a:t>
            </a:r>
            <a:r>
              <a:rPr lang="ru-RU" sz="2800" b="1" i="1" dirty="0" smtClean="0">
                <a:solidFill>
                  <a:srgbClr val="FFFF00"/>
                </a:solidFill>
                <a:effectLst>
                  <a:outerShdw blurRad="38100" dist="38100" dir="2700000" algn="tl">
                    <a:srgbClr val="000000">
                      <a:alpha val="43137"/>
                    </a:srgbClr>
                  </a:outerShdw>
                </a:effectLst>
                <a:hlinkClick r:id="rId4"/>
              </a:rPr>
              <a:t>Анжи</a:t>
            </a:r>
            <a:r>
              <a:rPr lang="en-US" sz="2800" b="1" i="1" dirty="0" smtClean="0">
                <a:solidFill>
                  <a:srgbClr val="FFFF00"/>
                </a:solidFill>
                <a:effectLst>
                  <a:outerShdw blurRad="38100" dist="38100" dir="2700000" algn="tl">
                    <a:srgbClr val="000000">
                      <a:alpha val="43137"/>
                    </a:srgbClr>
                  </a:outerShdw>
                </a:effectLst>
                <a:hlinkClick r:id="rId4"/>
              </a:rPr>
              <a:t>’’</a:t>
            </a:r>
            <a:r>
              <a:rPr lang="ru-RU" sz="2800" b="1" i="1" dirty="0" smtClean="0">
                <a:solidFill>
                  <a:srgbClr val="FFFF00"/>
                </a:solidFill>
                <a:effectLst>
                  <a:outerShdw blurRad="38100" dist="38100" dir="2700000" algn="tl">
                    <a:srgbClr val="000000">
                      <a:alpha val="43137"/>
                    </a:srgbClr>
                  </a:outerShdw>
                </a:effectLst>
                <a:hlinkClick r:id="rId4"/>
              </a:rPr>
              <a:t>- футбольный клуб из Махачкалы</a:t>
            </a:r>
            <a:endParaRPr lang="ru-RU" sz="2800" b="1" i="1" dirty="0" smtClean="0">
              <a:solidFill>
                <a:srgbClr val="FFFF00"/>
              </a:solidFill>
              <a:effectLst>
                <a:outerShdw blurRad="38100" dist="38100" dir="2700000" algn="tl">
                  <a:srgbClr val="000000">
                    <a:alpha val="43137"/>
                  </a:srgbClr>
                </a:outerShdw>
              </a:effectLst>
            </a:endParaRPr>
          </a:p>
          <a:p>
            <a:pPr marL="0" indent="0">
              <a:buNone/>
            </a:pPr>
            <a:r>
              <a:rPr lang="ru-RU" sz="2800" b="1" i="1" dirty="0" smtClean="0">
                <a:solidFill>
                  <a:srgbClr val="FFFF00"/>
                </a:solidFill>
                <a:effectLst>
                  <a:outerShdw blurRad="38100" dist="38100" dir="2700000" algn="tl">
                    <a:srgbClr val="000000">
                      <a:alpha val="43137"/>
                    </a:srgbClr>
                  </a:outerShdw>
                </a:effectLst>
                <a:hlinkClick r:id="rId5"/>
              </a:rPr>
              <a:t>4.Группа в Вконтакте </a:t>
            </a:r>
            <a:r>
              <a:rPr lang="en-US" sz="2800" b="1" i="1" dirty="0" smtClean="0">
                <a:solidFill>
                  <a:srgbClr val="FFFF00"/>
                </a:solidFill>
                <a:effectLst>
                  <a:outerShdw blurRad="38100" dist="38100" dir="2700000" algn="tl">
                    <a:srgbClr val="000000">
                      <a:alpha val="43137"/>
                    </a:srgbClr>
                  </a:outerShdw>
                </a:effectLst>
                <a:hlinkClick r:id="rId5"/>
              </a:rPr>
              <a:t>‘’</a:t>
            </a:r>
            <a:r>
              <a:rPr lang="ru-RU" sz="2800" b="1" i="1" dirty="0" smtClean="0">
                <a:solidFill>
                  <a:srgbClr val="FFFF00"/>
                </a:solidFill>
                <a:effectLst>
                  <a:outerShdw blurRad="38100" dist="38100" dir="2700000" algn="tl">
                    <a:srgbClr val="000000">
                      <a:alpha val="43137"/>
                    </a:srgbClr>
                  </a:outerShdw>
                </a:effectLst>
                <a:hlinkClick r:id="rId5"/>
              </a:rPr>
              <a:t>ФК Анжи</a:t>
            </a:r>
            <a:r>
              <a:rPr lang="en-US" sz="2800" b="1" i="1" dirty="0" smtClean="0">
                <a:solidFill>
                  <a:srgbClr val="FFFF00"/>
                </a:solidFill>
                <a:effectLst>
                  <a:outerShdw blurRad="38100" dist="38100" dir="2700000" algn="tl">
                    <a:srgbClr val="000000">
                      <a:alpha val="43137"/>
                    </a:srgbClr>
                  </a:outerShdw>
                </a:effectLst>
                <a:hlinkClick r:id="rId5"/>
              </a:rPr>
              <a:t>’’</a:t>
            </a:r>
            <a:endParaRPr lang="ru-RU" sz="2800" b="1" i="1" dirty="0" smtClean="0">
              <a:solidFill>
                <a:srgbClr val="FFFF00"/>
              </a:solidFill>
              <a:effectLst>
                <a:outerShdw blurRad="38100" dist="38100" dir="2700000" algn="tl">
                  <a:srgbClr val="000000">
                    <a:alpha val="43137"/>
                  </a:srgbClr>
                </a:outerShdw>
              </a:effectLst>
            </a:endParaRPr>
          </a:p>
          <a:p>
            <a:pPr marL="0" indent="0">
              <a:buNone/>
            </a:pPr>
            <a:r>
              <a:rPr lang="ru-RU" sz="2800" b="1" i="1" dirty="0" smtClean="0">
                <a:solidFill>
                  <a:srgbClr val="FFFF00"/>
                </a:solidFill>
                <a:effectLst>
                  <a:outerShdw blurRad="38100" dist="38100" dir="2700000" algn="tl">
                    <a:srgbClr val="000000">
                      <a:alpha val="43137"/>
                    </a:srgbClr>
                  </a:outerShdw>
                </a:effectLst>
                <a:hlinkClick r:id="rId6"/>
              </a:rPr>
              <a:t>5.Группа в Вконтакте </a:t>
            </a:r>
            <a:r>
              <a:rPr lang="en-US" sz="2800" b="1" i="1" dirty="0" smtClean="0">
                <a:solidFill>
                  <a:srgbClr val="FFFF00"/>
                </a:solidFill>
                <a:effectLst>
                  <a:outerShdw blurRad="38100" dist="38100" dir="2700000" algn="tl">
                    <a:srgbClr val="000000">
                      <a:alpha val="43137"/>
                    </a:srgbClr>
                  </a:outerShdw>
                </a:effectLst>
                <a:hlinkClick r:id="rId6"/>
              </a:rPr>
              <a:t>‘’</a:t>
            </a:r>
            <a:r>
              <a:rPr lang="ru-RU" sz="2800" b="1" i="1" dirty="0" smtClean="0">
                <a:solidFill>
                  <a:srgbClr val="FFFF00"/>
                </a:solidFill>
                <a:effectLst>
                  <a:outerShdw blurRad="38100" dist="38100" dir="2700000" algn="tl">
                    <a:srgbClr val="000000">
                      <a:alpha val="43137"/>
                    </a:srgbClr>
                  </a:outerShdw>
                </a:effectLst>
                <a:hlinkClick r:id="rId6"/>
              </a:rPr>
              <a:t>Дикая Дивизия</a:t>
            </a:r>
            <a:r>
              <a:rPr lang="en-US" sz="2800" b="1" i="1" dirty="0" smtClean="0">
                <a:solidFill>
                  <a:srgbClr val="FFFF00"/>
                </a:solidFill>
                <a:effectLst>
                  <a:outerShdw blurRad="38100" dist="38100" dir="2700000" algn="tl">
                    <a:srgbClr val="000000">
                      <a:alpha val="43137"/>
                    </a:srgbClr>
                  </a:outerShdw>
                </a:effectLst>
                <a:hlinkClick r:id="rId6"/>
              </a:rPr>
              <a:t>’’</a:t>
            </a:r>
            <a:endParaRPr lang="ru-RU" sz="2800" b="1" i="1" dirty="0">
              <a:solidFill>
                <a:srgbClr val="FFFF00"/>
              </a:solidFill>
              <a:effectLst>
                <a:outerShdw blurRad="38100" dist="38100" dir="2700000" algn="tl">
                  <a:srgbClr val="000000">
                    <a:alpha val="43137"/>
                  </a:srgbClr>
                </a:outerShdw>
              </a:effectLst>
            </a:endParaRPr>
          </a:p>
        </p:txBody>
      </p:sp>
      <p:sp>
        <p:nvSpPr>
          <p:cNvPr id="5" name="Управляющая кнопка: в конец 4">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возврат 5">
            <a:hlinkClick r:id="rId7"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7" name="Picture 5"/>
          <p:cNvPicPr>
            <a:picLocks noChangeAspect="1" noChangeArrowheads="1"/>
          </p:cNvPicPr>
          <p:nvPr/>
        </p:nvPicPr>
        <p:blipFill>
          <a:blip r:embed="rId8"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8" cstate="email">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flipH="1">
            <a:off x="1377218" y="6319892"/>
            <a:ext cx="432048" cy="29363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34270777"/>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История</a:t>
            </a:r>
            <a:endParaRPr lang="ru-RU" dirty="0"/>
          </a:p>
        </p:txBody>
      </p:sp>
      <p:sp>
        <p:nvSpPr>
          <p:cNvPr id="3" name="Объект 2"/>
          <p:cNvSpPr>
            <a:spLocks noGrp="1"/>
          </p:cNvSpPr>
          <p:nvPr>
            <p:ph idx="1"/>
          </p:nvPr>
        </p:nvSpPr>
        <p:spPr/>
        <p:txBody>
          <a:bodyPr>
            <a:normAutofit fontScale="32500" lnSpcReduction="20000"/>
          </a:bodyPr>
          <a:lstStyle/>
          <a:p>
            <a:pPr marL="0" indent="0">
              <a:buNone/>
            </a:pPr>
            <a:r>
              <a:rPr lang="ru-RU" sz="3700" b="1" i="1" dirty="0">
                <a:solidFill>
                  <a:srgbClr val="FFFF00"/>
                </a:solidFill>
                <a:effectLst>
                  <a:outerShdw blurRad="38100" dist="38100" dir="2700000" algn="tl">
                    <a:srgbClr val="000000">
                      <a:alpha val="43137"/>
                    </a:srgbClr>
                  </a:outerShdw>
                </a:effectLst>
              </a:rPr>
              <a:t>Высший дивизион 2000—2002</a:t>
            </a:r>
          </a:p>
          <a:p>
            <a:pPr marL="0" indent="0">
              <a:buNone/>
            </a:pPr>
            <a:r>
              <a:rPr lang="ru-RU" sz="3700" b="1" i="1" dirty="0">
                <a:solidFill>
                  <a:srgbClr val="FFFF00"/>
                </a:solidFill>
                <a:effectLst>
                  <a:outerShdw blurRad="38100" dist="38100" dir="2700000" algn="tl">
                    <a:srgbClr val="000000">
                      <a:alpha val="43137"/>
                    </a:srgbClr>
                  </a:outerShdw>
                </a:effectLst>
              </a:rPr>
              <a:t>Ускользнувшая бронза. Команда под руководством Гаджи Гаджиева показала неплохую игру на домашнем стадионе — всего одно домашнее поражение за сезон в матче против действующего чемпиона страны московского «Спартака». Перед заключительным туром «Анжи» шёл на третьем месте и команда должна была встречаться в последнем матче с прямым конкурентом в борьбе за бронзовые медали чемпионата, московским «Торпедо». Махачкалинцев устраивала ничья, и к последней минуте на табло горел счёт 1:1, но в этот момент арбитром был назначен пенальти за игру рукой. Пенальти был успешно реализован, и клуб занял 4-е место, но всё же 4 место гарантировало участие «Анжи» в Кубке УЕФА</a:t>
            </a:r>
          </a:p>
          <a:p>
            <a:pPr marL="0" indent="0">
              <a:buNone/>
            </a:pPr>
            <a:r>
              <a:rPr lang="ru-RU" sz="3700" b="1" i="1" dirty="0">
                <a:solidFill>
                  <a:srgbClr val="FFFF00"/>
                </a:solidFill>
                <a:effectLst>
                  <a:outerShdw blurRad="38100" dist="38100" dir="2700000" algn="tl">
                    <a:srgbClr val="000000">
                      <a:alpha val="43137"/>
                    </a:srgbClr>
                  </a:outerShdw>
                </a:effectLst>
              </a:rPr>
              <a:t>Финал Кубка России. Сезон 2001 года сложился для клуба очень тяжело. В чемпионате дела складывались неудачно, по ходу сезона команду покинул Гаджи Гаджиев, которого временно заменял Александр Маркаров, а уже завершал сезон украинский специалист Леонид Ткаченко. По ходу сезона случилась трагедия в матче с участием «Анжи». 18 августа махачкалинцы принимали московский ЦСКА, и во втором тайме, на 75-й минуте произошло роковое столкновение головами нападающего «Анжи» Будуна Будунова и вратаря ЦСКА Сергея Перхуна. Игрок дагестанской команды получил сотрясение мозга и выбыл до конца сезона, а вратарь армейцев с тяжелой травмой головы был доставлен в республиканскую больницу, в последующем перевезён в Москву, где 28 августа, не приходя в сознание скончался. Все эти потрясения сказались на уверенности игроков и непосредственно на их игре, и в итоге команда заняла лишь 13-е место в чемпионате России.</a:t>
            </a:r>
          </a:p>
          <a:p>
            <a:pPr marL="0" indent="0">
              <a:buNone/>
            </a:pPr>
            <a:r>
              <a:rPr lang="ru-RU" sz="3700" b="1" i="1" dirty="0">
                <a:solidFill>
                  <a:srgbClr val="FFFF00"/>
                </a:solidFill>
                <a:effectLst>
                  <a:outerShdw blurRad="38100" dist="38100" dir="2700000" algn="tl">
                    <a:srgbClr val="000000">
                      <a:alpha val="43137"/>
                    </a:srgbClr>
                  </a:outerShdw>
                </a:effectLst>
              </a:rPr>
              <a:t>20 июня 2001 года состоялся финал Кубка России, в котором «Анжи» встречался с московским «Локомотивом». На 90-й минуте капитан махачкалинцев Нарвик Сирхаев вывел команду вперед. На 94 минуте нападающий «Локомотива» Заза Джанашия сравнял счёт. В дополнительное время команды голов не забили, а в серии пенальти сильнее оказались москвичи 4:3.</a:t>
            </a:r>
          </a:p>
          <a:p>
            <a:pPr marL="0" indent="0">
              <a:buNone/>
            </a:pPr>
            <a:endParaRPr lang="ru-RU" dirty="0"/>
          </a:p>
        </p:txBody>
      </p:sp>
      <p:pic>
        <p:nvPicPr>
          <p:cNvPr id="1026" name="Picture 2">
            <a:hlinkClick r:id="" action="ppaction://hlinkshowjump?jump=previousslide"/>
          </p:cNvPr>
          <p:cNvPicPr>
            <a:picLocks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376572" y="6321145"/>
            <a:ext cx="432000" cy="29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a:hlinkClick r:id="" action="ppaction://hlinkshowjump?jump=nextslide"/>
          </p:cNvPr>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Управляющая кнопка: в конец 6">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возврат 9">
            <a:hlinkClick r:id="rId4"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 xmlns:p14="http://schemas.microsoft.com/office/powerpoint/2010/main" val="1519528319"/>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История</a:t>
            </a:r>
            <a:endParaRPr lang="ru-RU" dirty="0"/>
          </a:p>
        </p:txBody>
      </p:sp>
      <p:sp>
        <p:nvSpPr>
          <p:cNvPr id="3" name="Объект 2"/>
          <p:cNvSpPr>
            <a:spLocks noGrp="1"/>
          </p:cNvSpPr>
          <p:nvPr>
            <p:ph idx="1"/>
          </p:nvPr>
        </p:nvSpPr>
        <p:spPr/>
        <p:txBody>
          <a:bodyPr>
            <a:normAutofit fontScale="62500" lnSpcReduction="20000"/>
          </a:bodyPr>
          <a:lstStyle/>
          <a:p>
            <a:pPr marL="0" indent="0">
              <a:buNone/>
            </a:pPr>
            <a:r>
              <a:rPr lang="ru-RU" sz="2500" b="1" i="1" dirty="0">
                <a:solidFill>
                  <a:srgbClr val="FFFF00"/>
                </a:solidFill>
                <a:effectLst>
                  <a:outerShdw blurRad="38100" dist="38100" dir="2700000" algn="tl">
                    <a:srgbClr val="000000">
                      <a:alpha val="43137"/>
                    </a:srgbClr>
                  </a:outerShdw>
                </a:effectLst>
              </a:rPr>
              <a:t>В сезоне 2002 года команда заняла 15-е (предпоследнее) место и вылетела в первый дивизион, по ходу сезона в ней работало три главных тренера (Леонид Ткаченко, Мирон Маркевич, Гаджи Гаджиев). Первый дивизион 2003—2009</a:t>
            </a:r>
          </a:p>
          <a:p>
            <a:pPr marL="0" indent="0">
              <a:buNone/>
            </a:pPr>
            <a:r>
              <a:rPr lang="ru-RU" sz="2500" b="1" i="1" dirty="0" smtClean="0">
                <a:solidFill>
                  <a:srgbClr val="FFFF00"/>
                </a:solidFill>
                <a:effectLst>
                  <a:outerShdw blurRad="38100" dist="38100" dir="2700000" algn="tl">
                    <a:srgbClr val="000000">
                      <a:alpha val="43137"/>
                    </a:srgbClr>
                  </a:outerShdw>
                </a:effectLst>
              </a:rPr>
              <a:t>Омари </a:t>
            </a:r>
            <a:r>
              <a:rPr lang="ru-RU" sz="2500" b="1" i="1" dirty="0">
                <a:solidFill>
                  <a:srgbClr val="FFFF00"/>
                </a:solidFill>
                <a:effectLst>
                  <a:outerShdw blurRad="38100" dist="38100" dir="2700000" algn="tl">
                    <a:srgbClr val="000000">
                      <a:alpha val="43137"/>
                    </a:srgbClr>
                  </a:outerShdw>
                </a:effectLst>
              </a:rPr>
              <a:t>Тетрадзе вывел «Анжи» в РФПЛ в 2009</a:t>
            </a:r>
          </a:p>
          <a:p>
            <a:pPr marL="0" indent="0">
              <a:buNone/>
            </a:pPr>
            <a:r>
              <a:rPr lang="ru-RU" sz="2500" b="1" i="1" dirty="0">
                <a:solidFill>
                  <a:srgbClr val="FFFF00"/>
                </a:solidFill>
                <a:effectLst>
                  <a:outerShdw blurRad="38100" dist="38100" dir="2700000" algn="tl">
                    <a:srgbClr val="000000">
                      <a:alpha val="43137"/>
                    </a:srgbClr>
                  </a:outerShdw>
                </a:effectLst>
              </a:rPr>
              <a:t>Следующие 7 лет «Анжи» провела в первом дивизионе. Почти в каждом сезоне перед клубом ставилась задача повышения в классе, но максимум чего достигала команда, это 6-е место. В Кубке России «Анжи» также выступала не совсем удачно, выбывая уже на первых или вторых стадиях после начала своего участия в нём. Лишь в первый год после вылета, команда дошла до стадии полуфинала, где проиграла дома «Ростову» 0:1. Не способствовала успехам клуба и тренерская чехарда, в процессе которой командой успели поруководить 9 тренеров. Лишь в 2007 году «Анжи» обрела постоянного тренера на долгие по меркам клуба 3 года. Им стал молодой специалист, бывший футболист клуба Омари Тетрадзе, называющий себя учеником Гаджи </a:t>
            </a:r>
            <a:r>
              <a:rPr lang="ru-RU" sz="2500" b="1" i="1" dirty="0" smtClean="0">
                <a:solidFill>
                  <a:srgbClr val="FFFF00"/>
                </a:solidFill>
                <a:effectLst>
                  <a:outerShdw blurRad="38100" dist="38100" dir="2700000" algn="tl">
                    <a:srgbClr val="000000">
                      <a:alpha val="43137"/>
                    </a:srgbClr>
                  </a:outerShdw>
                </a:effectLst>
              </a:rPr>
              <a:t>Гаджиева. </a:t>
            </a:r>
            <a:r>
              <a:rPr lang="ru-RU" sz="2500" b="1" i="1" dirty="0">
                <a:solidFill>
                  <a:srgbClr val="FFFF00"/>
                </a:solidFill>
                <a:effectLst>
                  <a:outerShdw blurRad="38100" dist="38100" dir="2700000" algn="tl">
                    <a:srgbClr val="000000">
                      <a:alpha val="43137"/>
                    </a:srgbClr>
                  </a:outerShdw>
                </a:effectLst>
              </a:rPr>
              <a:t>Именно под руководством Тетрадзе «Анжи» победила в розыгрыше первого дивизиона в 2009 году и получила, спустя долгие 7 лет, право участия в Премьер-лиге.</a:t>
            </a:r>
          </a:p>
          <a:p>
            <a:endParaRPr lang="ru-RU" dirty="0"/>
          </a:p>
        </p:txBody>
      </p:sp>
      <p:pic>
        <p:nvPicPr>
          <p:cNvPr id="6" name="Picture 5">
            <a:hlinkClick r:id="" action="ppaction://hlinkshowjump?jump=nextslide"/>
          </p:cNvPr>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a:hlinkClick r:id="" action="ppaction://hlinkshowjump?jump=previousslide"/>
          </p:cNvPr>
          <p:cNvPicPr>
            <a:picLocks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376572" y="6321145"/>
            <a:ext cx="432000" cy="29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Управляющая кнопка: в конец 7">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возврат 10">
            <a:hlinkClick r:id="rId4"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 xmlns:p14="http://schemas.microsoft.com/office/powerpoint/2010/main" val="3706821649"/>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2AE02">
            <a:alpha val="82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История</a:t>
            </a:r>
            <a:endParaRPr lang="ru-RU" dirty="0"/>
          </a:p>
        </p:txBody>
      </p:sp>
      <p:sp>
        <p:nvSpPr>
          <p:cNvPr id="6" name="Объект 5"/>
          <p:cNvSpPr>
            <a:spLocks noGrp="1"/>
          </p:cNvSpPr>
          <p:nvPr>
            <p:ph idx="1"/>
          </p:nvPr>
        </p:nvSpPr>
        <p:spPr/>
        <p:txBody>
          <a:bodyPr>
            <a:normAutofit fontScale="40000" lnSpcReduction="20000"/>
          </a:bodyPr>
          <a:lstStyle/>
          <a:p>
            <a:pPr marL="0" indent="0">
              <a:buNone/>
            </a:pPr>
            <a:r>
              <a:rPr lang="ru-RU" dirty="0">
                <a:solidFill>
                  <a:srgbClr val="FFFF00"/>
                </a:solidFill>
                <a:effectLst>
                  <a:outerShdw blurRad="38100" dist="38100" dir="2700000" algn="tl">
                    <a:srgbClr val="000000">
                      <a:alpha val="43137"/>
                    </a:srgbClr>
                  </a:outerShdw>
                </a:effectLst>
              </a:rPr>
              <a:t>Премьер-Лига 2010—н.в.</a:t>
            </a:r>
          </a:p>
          <a:p>
            <a:pPr marL="0" indent="0">
              <a:buNone/>
            </a:pPr>
            <a:r>
              <a:rPr lang="ru-RU" dirty="0">
                <a:solidFill>
                  <a:srgbClr val="FFFF00"/>
                </a:solidFill>
                <a:effectLst>
                  <a:outerShdw blurRad="38100" dist="38100" dir="2700000" algn="tl">
                    <a:srgbClr val="000000">
                      <a:alpha val="43137"/>
                    </a:srgbClr>
                  </a:outerShdw>
                </a:effectLst>
              </a:rPr>
              <a:t>Команду к участию в чемпионате России 2010 готовил Омари Тетрадзе, но после первого тура, в котором «Анжи» сыграла вничью 0:0 со «Спартаком» из Нальчика, тренер неожиданно для всех покинул свой пост по собственному желанию. Оказавшись в такой ситуации, клуб решил не рисковать, приглашая непроверенного специалиста, и не ставить тем самым себя под угрозу вновь вылететь в первый дивизион, и пригласил на пост главного тренера Гаджи Гаджиева. Несколько матчей, пока улаживались формальные вопросы и готовились документы, командой руководил бывший её игрок Арсен Акаев. Лишь в 6 туре, командой официально руководил Гаджи Гаджиев, вновь вернувшийся в родной клуб. Несмотря на возвращение мэтра тренерского цеха, сезон сложился для команды очень тяжело, и одной из причин тому является не совсем правильное комплектование клуба в межсезонье. В середине сезона, когда травму получил главная надежда «Анжи» на успешную игру в атаке, Ян Голенда, команда осталась без номинальных нападающих. Дело дошло до того, что достаточно длительное время в атаке пришлось играть молодому защитнику Али Гаджибекову. Всё это не способствовало удачной игре, и команда почти весь год находилась в опасной близости от зоны вылета. Лишь удачная игра в последних турах, позволила «Анжи» избежать неприятной участи, и даже помогла подняться на неплохое для дебютанта место по итогам сезона — 11-е.</a:t>
            </a:r>
          </a:p>
          <a:p>
            <a:endParaRPr lang="ru-RU" dirty="0"/>
          </a:p>
        </p:txBody>
      </p:sp>
      <p:pic>
        <p:nvPicPr>
          <p:cNvPr id="7" name="Picture 5">
            <a:hlinkClick r:id="" action="ppaction://hlinkshowjump?jump=nextslide"/>
          </p:cNvPr>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a:hlinkClick r:id="" action="ppaction://hlinkshowjump?jump=previousslide"/>
          </p:cNvPr>
          <p:cNvPicPr>
            <a:picLocks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376572" y="6321145"/>
            <a:ext cx="432000" cy="29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Управляющая кнопка: в конец 8">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возврат 10">
            <a:hlinkClick r:id="rId4"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История</a:t>
            </a:r>
            <a:endParaRPr lang="ru-RU" dirty="0"/>
          </a:p>
        </p:txBody>
      </p:sp>
      <p:sp>
        <p:nvSpPr>
          <p:cNvPr id="3" name="Объект 2"/>
          <p:cNvSpPr>
            <a:spLocks noGrp="1"/>
          </p:cNvSpPr>
          <p:nvPr>
            <p:ph idx="1"/>
          </p:nvPr>
        </p:nvSpPr>
        <p:spPr/>
        <p:txBody>
          <a:bodyPr>
            <a:normAutofit fontScale="25000" lnSpcReduction="20000"/>
          </a:bodyPr>
          <a:lstStyle/>
          <a:p>
            <a:pPr marL="0" indent="0">
              <a:buNone/>
            </a:pPr>
            <a:r>
              <a:rPr lang="ru-RU" sz="4400" b="1" i="1" dirty="0">
                <a:solidFill>
                  <a:srgbClr val="FFFF00"/>
                </a:solidFill>
                <a:effectLst>
                  <a:outerShdw blurRad="38100" dist="38100" dir="2700000" algn="tl">
                    <a:srgbClr val="000000">
                      <a:alpha val="43137"/>
                    </a:srgbClr>
                  </a:outerShdw>
                </a:effectLst>
              </a:rPr>
              <a:t>Роберто Карлос</a:t>
            </a:r>
          </a:p>
          <a:p>
            <a:pPr marL="0" indent="0">
              <a:buNone/>
            </a:pPr>
            <a:r>
              <a:rPr lang="ru-RU" sz="4400" b="1" i="1" dirty="0">
                <a:solidFill>
                  <a:srgbClr val="FFFF00"/>
                </a:solidFill>
                <a:effectLst>
                  <a:outerShdw blurRad="38100" dist="38100" dir="2700000" algn="tl">
                    <a:srgbClr val="000000">
                      <a:alpha val="43137"/>
                    </a:srgbClr>
                  </a:outerShdw>
                </a:effectLst>
              </a:rPr>
              <a:t>В январе 2011 года российский миллиардер дагестанского происхождения Сулейман Керимов купил «Анжи</a:t>
            </a:r>
            <a:r>
              <a:rPr lang="ru-RU" sz="4400" b="1" i="1" dirty="0" smtClean="0">
                <a:solidFill>
                  <a:srgbClr val="FFFF00"/>
                </a:solidFill>
                <a:effectLst>
                  <a:outerShdw blurRad="38100" dist="38100" dir="2700000" algn="tl">
                    <a:srgbClr val="000000">
                      <a:alpha val="43137"/>
                    </a:srgbClr>
                  </a:outerShdw>
                </a:effectLst>
              </a:rPr>
              <a:t>», </a:t>
            </a:r>
            <a:r>
              <a:rPr lang="ru-RU" sz="4400" b="1" i="1" dirty="0">
                <a:solidFill>
                  <a:srgbClr val="FFFF00"/>
                </a:solidFill>
                <a:effectLst>
                  <a:outerShdw blurRad="38100" dist="38100" dir="2700000" algn="tl">
                    <a:srgbClr val="000000">
                      <a:alpha val="43137"/>
                    </a:srgbClr>
                  </a:outerShdw>
                </a:effectLst>
              </a:rPr>
              <a:t>однако позже выяснилось, что 17 января президент Дагестана Магомедсалам Магомедов встретился с Керимовым и ему было передано 100 процентов акций клуба, в том числе 50 процентов акции бывшего владельца клуба Игоря Яковлева, бесплатно в обмен на финансовую </a:t>
            </a:r>
            <a:r>
              <a:rPr lang="ru-RU" sz="4400" b="1" i="1" dirty="0" smtClean="0">
                <a:solidFill>
                  <a:srgbClr val="FFFF00"/>
                </a:solidFill>
                <a:effectLst>
                  <a:outerShdw blurRad="38100" dist="38100" dir="2700000" algn="tl">
                    <a:srgbClr val="000000">
                      <a:alpha val="43137"/>
                    </a:srgbClr>
                  </a:outerShdw>
                </a:effectLst>
              </a:rPr>
              <a:t>поддержку. </a:t>
            </a:r>
            <a:r>
              <a:rPr lang="ru-RU" sz="4400" b="1" i="1" dirty="0">
                <a:solidFill>
                  <a:srgbClr val="FFFF00"/>
                </a:solidFill>
                <a:effectLst>
                  <a:outerShdw blurRad="38100" dist="38100" dir="2700000" algn="tl">
                    <a:srgbClr val="000000">
                      <a:alpha val="43137"/>
                    </a:srgbClr>
                  </a:outerShdw>
                </a:effectLst>
              </a:rPr>
              <a:t>Ежегодно на зарплаты тренеров футболистов команды, а также приобретение новичков клуба Керимов будет тратить от 30 до 50 миллионов долларов, также миллиардер планирует вложить в инфраструктуру махачкалинцев свыше 200 миллионов долларов, из которых существенная сумма пойдёт на строительство нового стадиона вместимостью более 50 000 зрителей, который будет соответствовать всем требованиям </a:t>
            </a:r>
            <a:r>
              <a:rPr lang="ru-RU" sz="4400" b="1" i="1" dirty="0" smtClean="0">
                <a:solidFill>
                  <a:srgbClr val="FFFF00"/>
                </a:solidFill>
                <a:effectLst>
                  <a:outerShdw blurRad="38100" dist="38100" dir="2700000" algn="tl">
                    <a:srgbClr val="000000">
                      <a:alpha val="43137"/>
                    </a:srgbClr>
                  </a:outerShdw>
                </a:effectLst>
              </a:rPr>
              <a:t>УЕФА.</a:t>
            </a:r>
            <a:endParaRPr lang="ru-RU" sz="4400" b="1" i="1" dirty="0">
              <a:solidFill>
                <a:srgbClr val="FFFF00"/>
              </a:solidFill>
              <a:effectLst>
                <a:outerShdw blurRad="38100" dist="38100" dir="2700000" algn="tl">
                  <a:srgbClr val="000000">
                    <a:alpha val="43137"/>
                  </a:srgbClr>
                </a:outerShdw>
              </a:effectLst>
            </a:endParaRPr>
          </a:p>
          <a:p>
            <a:pPr marL="0" indent="0">
              <a:buNone/>
            </a:pPr>
            <a:r>
              <a:rPr lang="ru-RU" sz="4400" b="1" i="1" dirty="0">
                <a:solidFill>
                  <a:srgbClr val="FFFF00"/>
                </a:solidFill>
                <a:effectLst>
                  <a:outerShdw blurRad="38100" dist="38100" dir="2700000" algn="tl">
                    <a:srgbClr val="000000">
                      <a:alpha val="43137"/>
                    </a:srgbClr>
                  </a:outerShdw>
                </a:effectLst>
              </a:rPr>
              <a:t>Во время зимнего трансферного окна 2011 года, 16 февраля клуб официально объявил о подписании контракта с чемпионом мира 2002 года, 37-летним бразильцем Роберто </a:t>
            </a:r>
            <a:r>
              <a:rPr lang="ru-RU" sz="4400" b="1" i="1" dirty="0" smtClean="0">
                <a:solidFill>
                  <a:srgbClr val="FFFF00"/>
                </a:solidFill>
                <a:effectLst>
                  <a:outerShdw blurRad="38100" dist="38100" dir="2700000" algn="tl">
                    <a:srgbClr val="000000">
                      <a:alpha val="43137"/>
                    </a:srgbClr>
                  </a:outerShdw>
                </a:effectLst>
              </a:rPr>
              <a:t>Карлосом. </a:t>
            </a:r>
            <a:r>
              <a:rPr lang="ru-RU" sz="4400" b="1" i="1" dirty="0">
                <a:solidFill>
                  <a:srgbClr val="FFFF00"/>
                </a:solidFill>
                <a:effectLst>
                  <a:outerShdw blurRad="38100" dist="38100" dir="2700000" algn="tl">
                    <a:srgbClr val="000000">
                      <a:alpha val="43137"/>
                    </a:srgbClr>
                  </a:outerShdw>
                </a:effectLst>
              </a:rPr>
              <a:t>27 февраля клуб подписал контракт с лучшим опорным полузащитником по итогам минувшего сезона чемпионата Бразилии, Жусилеем да </a:t>
            </a:r>
            <a:r>
              <a:rPr lang="ru-RU" sz="4400" b="1" i="1" dirty="0" smtClean="0">
                <a:solidFill>
                  <a:srgbClr val="FFFF00"/>
                </a:solidFill>
                <a:effectLst>
                  <a:outerShdw blurRad="38100" dist="38100" dir="2700000" algn="tl">
                    <a:srgbClr val="000000">
                      <a:alpha val="43137"/>
                    </a:srgbClr>
                  </a:outerShdw>
                </a:effectLst>
              </a:rPr>
              <a:t>Силвой. </a:t>
            </a:r>
            <a:r>
              <a:rPr lang="ru-RU" sz="4400" b="1" i="1" dirty="0">
                <a:solidFill>
                  <a:srgbClr val="FFFF00"/>
                </a:solidFill>
                <a:effectLst>
                  <a:outerShdw blurRad="38100" dist="38100" dir="2700000" algn="tl">
                    <a:srgbClr val="000000">
                      <a:alpha val="43137"/>
                    </a:srgbClr>
                  </a:outerShdw>
                </a:effectLst>
              </a:rPr>
              <a:t>1 марта клуб выкупил у «Краснодара» воспитанника дагестанского футбола, бывшего капитана «Терека» Шамиля </a:t>
            </a:r>
            <a:r>
              <a:rPr lang="ru-RU" sz="4400" b="1" i="1" dirty="0" smtClean="0">
                <a:solidFill>
                  <a:srgbClr val="FFFF00"/>
                </a:solidFill>
                <a:effectLst>
                  <a:outerShdw blurRad="38100" dist="38100" dir="2700000" algn="tl">
                    <a:srgbClr val="000000">
                      <a:alpha val="43137"/>
                    </a:srgbClr>
                  </a:outerShdw>
                </a:effectLst>
              </a:rPr>
              <a:t>Лахиялова. </a:t>
            </a:r>
            <a:r>
              <a:rPr lang="ru-RU" sz="4400" b="1" i="1" dirty="0">
                <a:solidFill>
                  <a:srgbClr val="FFFF00"/>
                </a:solidFill>
                <a:effectLst>
                  <a:outerShdw blurRad="38100" dist="38100" dir="2700000" algn="tl">
                    <a:srgbClr val="000000">
                      <a:alpha val="43137"/>
                    </a:srgbClr>
                  </a:outerShdw>
                </a:effectLst>
              </a:rPr>
              <a:t>Также был куплен нападающий сборной Бразилии Диего Тарделли, а в последние минуты трансферного окна, 10 марта, клуб подписал марокканца Мбарка Буссуфу из бельгийского «Андерлехта</a:t>
            </a:r>
            <a:r>
              <a:rPr lang="ru-RU" sz="4400" b="1" i="1" dirty="0" smtClean="0">
                <a:solidFill>
                  <a:srgbClr val="FFFF00"/>
                </a:solidFill>
                <a:effectLst>
                  <a:outerShdw blurRad="38100" dist="38100" dir="2700000" algn="tl">
                    <a:srgbClr val="000000">
                      <a:alpha val="43137"/>
                    </a:srgbClr>
                  </a:outerShdw>
                </a:effectLst>
              </a:rPr>
              <a:t>».</a:t>
            </a:r>
            <a:endParaRPr lang="ru-RU" sz="4400" b="1" i="1" dirty="0">
              <a:solidFill>
                <a:srgbClr val="FFFF00"/>
              </a:solidFill>
              <a:effectLst>
                <a:outerShdw blurRad="38100" dist="38100" dir="2700000" algn="tl">
                  <a:srgbClr val="000000">
                    <a:alpha val="43137"/>
                  </a:srgbClr>
                </a:outerShdw>
              </a:effectLst>
            </a:endParaRPr>
          </a:p>
          <a:p>
            <a:pPr marL="0" indent="0">
              <a:buNone/>
            </a:pPr>
            <a:r>
              <a:rPr lang="ru-RU" sz="4400" b="1" i="1" dirty="0">
                <a:solidFill>
                  <a:srgbClr val="FFFF00"/>
                </a:solidFill>
                <a:effectLst>
                  <a:outerShdw blurRad="38100" dist="38100" dir="2700000" algn="tl">
                    <a:srgbClr val="000000">
                      <a:alpha val="43137"/>
                    </a:srgbClr>
                  </a:outerShdw>
                </a:effectLst>
              </a:rPr>
              <a:t>Перед началом летнего трансферного окна клуб подписал контракт с полузащитником «ПСВ» — Балажом Джуджаком. Летом 2011 года к махачкалинскому клубу присоединился игрок сборной России — Юрий Жирков, перешедший из лондонского «Челси», а 23 августа клуб сообщил о договорённости по переходу нападающего «Интера» Самюэля Это’о в «Анжи». Но и на этом покупки не закончились: в последний день трансферного окна клуб объявил о переходе вратаря сборной России Владимира Габулова, купленного у московского «Динамо», а спустя некоторое время объявил о переходе Евгения Помазана. В конце последнего дня трансферного окна на официальном сайте «Анжи» появилась информация о переходе в клуб из Махачкалы Мехди Карсела-Гонсалеса. Также в последнюю минуту клуб подписал защитника сборной Конго Кристофера </a:t>
            </a:r>
            <a:r>
              <a:rPr lang="ru-RU" sz="4400" b="1" i="1" dirty="0" smtClean="0">
                <a:solidFill>
                  <a:srgbClr val="FFFF00"/>
                </a:solidFill>
                <a:effectLst>
                  <a:outerShdw blurRad="38100" dist="38100" dir="2700000" algn="tl">
                    <a:srgbClr val="000000">
                      <a:alpha val="43137"/>
                    </a:srgbClr>
                  </a:outerShdw>
                </a:effectLst>
              </a:rPr>
              <a:t>Самба. В </a:t>
            </a:r>
            <a:r>
              <a:rPr lang="ru-RU" sz="4400" b="1" i="1" dirty="0">
                <a:solidFill>
                  <a:srgbClr val="FFFF00"/>
                </a:solidFill>
                <a:effectLst>
                  <a:outerShdw blurRad="38100" dist="38100" dir="2700000" algn="tl">
                    <a:srgbClr val="000000">
                      <a:alpha val="43137"/>
                    </a:srgbClr>
                  </a:outerShdw>
                </a:effectLst>
              </a:rPr>
              <a:t>феврале 2012 года «Анжи» подписал контракт с Гусом Хиддинком, который стал главным тренером </a:t>
            </a:r>
            <a:r>
              <a:rPr lang="ru-RU" sz="4400" b="1" i="1" dirty="0" smtClean="0">
                <a:solidFill>
                  <a:srgbClr val="FFFF00"/>
                </a:solidFill>
                <a:effectLst>
                  <a:outerShdw blurRad="38100" dist="38100" dir="2700000" algn="tl">
                    <a:srgbClr val="000000">
                      <a:alpha val="43137"/>
                    </a:srgbClr>
                  </a:outerShdw>
                </a:effectLst>
              </a:rPr>
              <a:t>клуба.</a:t>
            </a:r>
            <a:endParaRPr lang="ru-RU" sz="4400" b="1" i="1" dirty="0">
              <a:solidFill>
                <a:srgbClr val="FFFF00"/>
              </a:solidFill>
              <a:effectLst>
                <a:outerShdw blurRad="38100" dist="38100" dir="2700000" algn="tl">
                  <a:srgbClr val="000000">
                    <a:alpha val="43137"/>
                  </a:srgbClr>
                </a:outerShdw>
              </a:effectLst>
            </a:endParaRPr>
          </a:p>
          <a:p>
            <a:endParaRPr lang="ru-RU" dirty="0"/>
          </a:p>
        </p:txBody>
      </p:sp>
      <p:pic>
        <p:nvPicPr>
          <p:cNvPr id="9218" name="Picture 2" descr="C:\Users\user\Desktop\240px-Roberto_Carlos_2012.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79512" y="1412776"/>
            <a:ext cx="780644" cy="1258788"/>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5">
            <a:hlinkClick r:id="" action="ppaction://hlinkshowjump?jump=nextslide"/>
          </p:cNvPr>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a:hlinkClick r:id="" action="ppaction://hlinkshowjump?jump=previousslide"/>
          </p:cNvPr>
          <p:cNvPicPr>
            <a:picLocks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1376572" y="6321145"/>
            <a:ext cx="432000" cy="29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Управляющая кнопка: в конец 8">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возврат 10">
            <a:hlinkClick r:id="rId5"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 xmlns:p14="http://schemas.microsoft.com/office/powerpoint/2010/main" val="2217224828"/>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История</a:t>
            </a:r>
            <a:endParaRPr lang="ru-RU" dirty="0"/>
          </a:p>
        </p:txBody>
      </p:sp>
      <p:sp>
        <p:nvSpPr>
          <p:cNvPr id="4" name="Заголовок 1"/>
          <p:cNvSpPr>
            <a:spLocks noGrp="1"/>
          </p:cNvSpPr>
          <p:nvPr>
            <p:ph idx="1"/>
          </p:nvPr>
        </p:nvSpPr>
        <p:spPr/>
        <p:txBody>
          <a:bodyPr>
            <a:normAutofit fontScale="40000" lnSpcReduction="20000"/>
          </a:bodyPr>
          <a:lstStyle/>
          <a:p>
            <a:pPr marL="0" indent="0">
              <a:buNone/>
            </a:pPr>
            <a:r>
              <a:rPr lang="ru-RU" b="1" i="1" dirty="0" smtClean="0">
                <a:solidFill>
                  <a:srgbClr val="FFFF00"/>
                </a:solidFill>
                <a:effectLst>
                  <a:outerShdw blurRad="38100" dist="38100" dir="2700000" algn="tl">
                    <a:srgbClr val="000000">
                      <a:alpha val="43137"/>
                    </a:srgbClr>
                  </a:outerShdw>
                </a:effectLst>
              </a:rPr>
              <a:t>Сезон 2012/13</a:t>
            </a:r>
          </a:p>
          <a:p>
            <a:pPr marL="0" indent="0">
              <a:buNone/>
            </a:pPr>
            <a:r>
              <a:rPr lang="ru-RU" b="1" i="1" dirty="0" smtClean="0">
                <a:solidFill>
                  <a:srgbClr val="FFFF00"/>
                </a:solidFill>
                <a:effectLst>
                  <a:outerShdw blurRad="38100" dist="38100" dir="2700000" algn="tl">
                    <a:srgbClr val="000000">
                      <a:alpha val="43137"/>
                    </a:srgbClr>
                  </a:outerShdw>
                </a:effectLst>
              </a:rPr>
              <a:t>В </a:t>
            </a:r>
            <a:r>
              <a:rPr lang="ru-RU" b="1" i="1" dirty="0">
                <a:solidFill>
                  <a:srgbClr val="FFFF00"/>
                </a:solidFill>
                <a:effectLst>
                  <a:outerShdw blurRad="38100" dist="38100" dir="2700000" algn="tl">
                    <a:srgbClr val="000000">
                      <a:alpha val="43137"/>
                    </a:srgbClr>
                  </a:outerShdw>
                </a:effectLst>
              </a:rPr>
              <a:t>сентябре 2012 года «Анжи» подписал контракт с полузащитником сборной Франции Лассана Диарра и нападающим пермского «Амкара» Никитой Бурмистровым. Первую часть сезона 2012/2013 гг. «Анжи» закончила на втором месте в чемпионате России, выйдя также в плей-офф Лиги Европы УЕФА и 1/4 финала Кубка России по футболу.</a:t>
            </a:r>
          </a:p>
          <a:p>
            <a:pPr marL="0" indent="0">
              <a:buNone/>
            </a:pPr>
            <a:r>
              <a:rPr lang="ru-RU" b="1" i="1" dirty="0">
                <a:solidFill>
                  <a:srgbClr val="FFFF00"/>
                </a:solidFill>
                <a:effectLst>
                  <a:outerShdw blurRad="38100" dist="38100" dir="2700000" algn="tl">
                    <a:srgbClr val="000000">
                      <a:alpha val="43137"/>
                    </a:srgbClr>
                  </a:outerShdw>
                </a:effectLst>
              </a:rPr>
              <a:t>В январе 2013 в «Анжи» перешёл защитник московского «Локомотива» Андрей Ещенко. В последний день трансферного окна в Европе из «Анжи» в английский «Куинз Парк Рейнджерс» перешёл центральный защитник Кристофер Самба. Главной причиной, по которой Самба согласился на переход в английский клуб стали семейные обстоятельства. На замену К. Самба у испанской Севильи срочно был арендован Эмир Спахич, ранее игравший в России. В Лиге Европы 2012/2013 «Анжи» дошёл до стадии 1/8, где проиграл английскому Ньюкаслу.</a:t>
            </a:r>
          </a:p>
          <a:p>
            <a:pPr marL="0" indent="0">
              <a:buNone/>
            </a:pPr>
            <a:r>
              <a:rPr lang="ru-RU" b="1" i="1" dirty="0">
                <a:solidFill>
                  <a:srgbClr val="FFFF00"/>
                </a:solidFill>
                <a:effectLst>
                  <a:outerShdw blurRad="38100" dist="38100" dir="2700000" algn="tl">
                    <a:srgbClr val="000000">
                      <a:alpha val="43137"/>
                    </a:srgbClr>
                  </a:outerShdw>
                </a:effectLst>
              </a:rPr>
              <a:t>Весеннюю стадию чемпионата России клуб начал крайне неудачно. Набрав за 4 матча 2 очка «Анжи» уступил вторую строчку «Зениту» и попал в ситуацию, при которой мог вообще не попасть в зону Еврокубков. Набрав в оставшихся 7 играх 10 очков, «Анжи» за тур до окончания чемпионата впервые в своей истории завоевал бронзовые медали Чемпионата России.</a:t>
            </a:r>
          </a:p>
          <a:p>
            <a:pPr marL="0" indent="0">
              <a:buNone/>
            </a:pPr>
            <a:r>
              <a:rPr lang="ru-RU" b="1" i="1" dirty="0">
                <a:solidFill>
                  <a:srgbClr val="FFFF00"/>
                </a:solidFill>
                <a:effectLst>
                  <a:outerShdw blurRad="38100" dist="38100" dir="2700000" algn="tl">
                    <a:srgbClr val="000000">
                      <a:alpha val="43137"/>
                    </a:srgbClr>
                  </a:outerShdw>
                </a:effectLst>
              </a:rPr>
              <a:t>1 июня «Анжи» сыграл в финале Кубка России по футболу. На стадионе Ахмат-Арена (Грозный) против «Анжи» за Кубок боролся победитель чемпионата России сезона 2012/13 — московский ЦСКА. Основная и дополнительная часть матча закончились вничью 1:1 и в серии послематчевых пенальти удачливее оказались футболисты ЦСКА.</a:t>
            </a:r>
          </a:p>
          <a:p>
            <a:endParaRPr lang="ru-RU" dirty="0"/>
          </a:p>
        </p:txBody>
      </p:sp>
      <p:pic>
        <p:nvPicPr>
          <p:cNvPr id="6" name="Picture 5">
            <a:hlinkClick r:id="" action="ppaction://hlinkshowjump?jump=nextslide"/>
          </p:cNvPr>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a:hlinkClick r:id="" action="ppaction://hlinkshowjump?jump=previousslide"/>
          </p:cNvPr>
          <p:cNvPicPr>
            <a:picLocks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376572" y="6321145"/>
            <a:ext cx="432000" cy="29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Управляющая кнопка: в конец 7">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возврат 8">
            <a:hlinkClick r:id="rId4"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 xmlns:p14="http://schemas.microsoft.com/office/powerpoint/2010/main" val="4100001070"/>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История</a:t>
            </a:r>
            <a:endParaRPr lang="ru-RU" dirty="0"/>
          </a:p>
        </p:txBody>
      </p:sp>
      <p:sp>
        <p:nvSpPr>
          <p:cNvPr id="3" name="Объект 2"/>
          <p:cNvSpPr>
            <a:spLocks noGrp="1"/>
          </p:cNvSpPr>
          <p:nvPr>
            <p:ph idx="1"/>
          </p:nvPr>
        </p:nvSpPr>
        <p:spPr/>
        <p:txBody>
          <a:bodyPr>
            <a:normAutofit fontScale="25000" lnSpcReduction="20000"/>
          </a:bodyPr>
          <a:lstStyle/>
          <a:p>
            <a:pPr marL="0" indent="0">
              <a:buNone/>
            </a:pPr>
            <a:r>
              <a:rPr lang="ru-RU" sz="4400" b="1" i="1" dirty="0">
                <a:solidFill>
                  <a:srgbClr val="FFFF00"/>
                </a:solidFill>
                <a:effectLst>
                  <a:outerShdw blurRad="38100" dist="38100" dir="2700000" algn="tl">
                    <a:srgbClr val="000000">
                      <a:alpha val="43137"/>
                    </a:srgbClr>
                  </a:outerShdw>
                </a:effectLst>
              </a:rPr>
              <a:t>ФК «</a:t>
            </a:r>
            <a:r>
              <a:rPr lang="ru-RU" sz="4400" b="1" i="1" dirty="0" smtClean="0">
                <a:solidFill>
                  <a:srgbClr val="FFFF00"/>
                </a:solidFill>
                <a:effectLst>
                  <a:outerShdw blurRad="38100" dist="38100" dir="2700000" algn="tl">
                    <a:srgbClr val="000000">
                      <a:alpha val="43137"/>
                    </a:srgbClr>
                  </a:outerShdw>
                </a:effectLst>
              </a:rPr>
              <a:t>Анжи</a:t>
            </a:r>
            <a:r>
              <a:rPr lang="ru-RU" sz="4400" b="1" i="1" dirty="0">
                <a:solidFill>
                  <a:srgbClr val="FFFF00"/>
                </a:solidFill>
                <a:effectLst>
                  <a:outerShdw blurRad="38100" dist="38100" dir="2700000" algn="tl">
                    <a:srgbClr val="000000">
                      <a:alpha val="43137"/>
                    </a:srgbClr>
                  </a:outerShdw>
                </a:effectLst>
              </a:rPr>
              <a:t>» в сезоне </a:t>
            </a:r>
            <a:r>
              <a:rPr lang="ru-RU" sz="4400" b="1" i="1" dirty="0" smtClean="0">
                <a:solidFill>
                  <a:srgbClr val="FFFF00"/>
                </a:solidFill>
                <a:effectLst>
                  <a:outerShdw blurRad="38100" dist="38100" dir="2700000" algn="tl">
                    <a:srgbClr val="000000">
                      <a:alpha val="43137"/>
                    </a:srgbClr>
                  </a:outerShdw>
                </a:effectLst>
              </a:rPr>
              <a:t>2013/2014</a:t>
            </a:r>
          </a:p>
          <a:p>
            <a:pPr marL="0" indent="0">
              <a:buNone/>
            </a:pPr>
            <a:r>
              <a:rPr lang="ru-RU" sz="4400" b="1" i="1" dirty="0">
                <a:solidFill>
                  <a:srgbClr val="FFFF00"/>
                </a:solidFill>
                <a:effectLst>
                  <a:outerShdw blurRad="38100" dist="38100" dir="2700000" algn="tl">
                    <a:srgbClr val="000000">
                      <a:alpha val="43137"/>
                    </a:srgbClr>
                  </a:outerShdw>
                </a:effectLst>
              </a:rPr>
              <a:t>После окончания сезона 2012/13 перед руководством клуба встала задача поиска главного тренера, взамен Гусу Хиддинку, контракт с которым заканчивался летом 2013 года. СМИ сообщали, что на пост рулевого жёлто-зелёных претендовали: Витор Перейра (экс-тренер Порту), Роберто Манчини (экс-тренер Манчестер Сити), Юпп Хайнкес (экс-тренер Баварии) и Дик Адвокат (экс-тренер ПСВ</a:t>
            </a:r>
            <a:r>
              <a:rPr lang="ru-RU" sz="4400" b="1" i="1" dirty="0" smtClean="0">
                <a:solidFill>
                  <a:srgbClr val="FFFF00"/>
                </a:solidFill>
                <a:effectLst>
                  <a:outerShdw blurRad="38100" dist="38100" dir="2700000" algn="tl">
                    <a:srgbClr val="000000">
                      <a:alpha val="43137"/>
                    </a:srgbClr>
                  </a:outerShdw>
                </a:effectLst>
              </a:rPr>
              <a:t>). </a:t>
            </a:r>
            <a:r>
              <a:rPr lang="ru-RU" sz="4400" b="1" i="1" dirty="0">
                <a:solidFill>
                  <a:srgbClr val="FFFF00"/>
                </a:solidFill>
                <a:effectLst>
                  <a:outerShdw blurRad="38100" dist="38100" dir="2700000" algn="tl">
                    <a:srgbClr val="000000">
                      <a:alpha val="43137"/>
                    </a:srgbClr>
                  </a:outerShdw>
                </a:effectLst>
              </a:rPr>
              <a:t>11 июня Анжи договорился с Хиддинком о продлении контракта ещё на </a:t>
            </a:r>
            <a:r>
              <a:rPr lang="ru-RU" sz="4400" b="1" i="1" dirty="0" smtClean="0">
                <a:solidFill>
                  <a:srgbClr val="FFFF00"/>
                </a:solidFill>
                <a:effectLst>
                  <a:outerShdw blurRad="38100" dist="38100" dir="2700000" algn="tl">
                    <a:srgbClr val="000000">
                      <a:alpha val="43137"/>
                    </a:srgbClr>
                  </a:outerShdw>
                </a:effectLst>
              </a:rPr>
              <a:t>год. </a:t>
            </a:r>
            <a:r>
              <a:rPr lang="ru-RU" sz="4400" b="1" i="1" dirty="0">
                <a:solidFill>
                  <a:srgbClr val="FFFF00"/>
                </a:solidFill>
                <a:effectLst>
                  <a:outerShdw blurRad="38100" dist="38100" dir="2700000" algn="tl">
                    <a:srgbClr val="000000">
                      <a:alpha val="43137"/>
                    </a:srgbClr>
                  </a:outerShdw>
                </a:effectLst>
              </a:rPr>
              <a:t>Из тренерского штаба ушли Роберто Карлос, который стал главным тренером турецкого «Сивасспора</a:t>
            </a:r>
            <a:r>
              <a:rPr lang="ru-RU" sz="4400" b="1" i="1" dirty="0" smtClean="0">
                <a:solidFill>
                  <a:srgbClr val="FFFF00"/>
                </a:solidFill>
                <a:effectLst>
                  <a:outerShdw blurRad="38100" dist="38100" dir="2700000" algn="tl">
                    <a:srgbClr val="000000">
                      <a:alpha val="43137"/>
                    </a:srgbClr>
                  </a:outerShdw>
                </a:effectLst>
              </a:rPr>
              <a:t>», </a:t>
            </a:r>
            <a:r>
              <a:rPr lang="ru-RU" sz="4400" b="1" i="1" dirty="0">
                <a:solidFill>
                  <a:srgbClr val="FFFF00"/>
                </a:solidFill>
                <a:effectLst>
                  <a:outerShdw blurRad="38100" dist="38100" dir="2700000" algn="tl">
                    <a:srgbClr val="000000">
                      <a:alpha val="43137"/>
                    </a:srgbClr>
                  </a:outerShdw>
                </a:effectLst>
              </a:rPr>
              <a:t>Андрей Гордеев, а также Арно Филипс и Чима Онеке, которые не смогли должным образом обеспечить функциональную подготовку в весенней стадии чемпионата России сезона 2012/13. Вместо них в клуб пришли: Рене Меленстеен (бывший помощник Алекса Фергюсона в «Манчестер Юнайтед</a:t>
            </a:r>
            <a:r>
              <a:rPr lang="ru-RU" sz="4400" b="1" i="1" dirty="0" smtClean="0">
                <a:solidFill>
                  <a:srgbClr val="FFFF00"/>
                </a:solidFill>
                <a:effectLst>
                  <a:outerShdw blurRad="38100" dist="38100" dir="2700000" algn="tl">
                    <a:srgbClr val="000000">
                      <a:alpha val="43137"/>
                    </a:srgbClr>
                  </a:outerShdw>
                </a:effectLst>
              </a:rPr>
              <a:t>»), </a:t>
            </a:r>
            <a:r>
              <a:rPr lang="ru-RU" sz="4400" b="1" i="1" dirty="0">
                <a:solidFill>
                  <a:srgbClr val="FFFF00"/>
                </a:solidFill>
                <a:effectLst>
                  <a:outerShdw blurRad="38100" dist="38100" dir="2700000" algn="tl">
                    <a:srgbClr val="000000">
                      <a:alpha val="43137"/>
                    </a:srgbClr>
                  </a:outerShdw>
                </a:effectLst>
              </a:rPr>
              <a:t>массажист-терапевт Денни Флиттер (Великобритания, «Арсенал» Лондон), физиотерапевт Доминик Роган (Великобритания, «Эвертон»), тренер по физической подготовке Эдуардо Парра Гарсия (Испания, «Интер» Милан, «Ливерпуль»), специалист по спортивной науке Уорд Дирикс (Бельгия, «Гент»), массажист-терапевт Уильям Стори (Великобритания, «Вест Хэм») и тренер по физподготовке Брэм Суиннинен (Бельгия, БК «Химки»). Хасанби Биджиев, трудившийся в клубе в должности спортивного директора, вместе Рене Меленстеном должны были организовать тренировочный </a:t>
            </a:r>
            <a:r>
              <a:rPr lang="ru-RU" sz="4400" b="1" i="1" dirty="0" smtClean="0">
                <a:solidFill>
                  <a:srgbClr val="FFFF00"/>
                </a:solidFill>
                <a:effectLst>
                  <a:outerShdw blurRad="38100" dist="38100" dir="2700000" algn="tl">
                    <a:srgbClr val="000000">
                      <a:alpha val="43137"/>
                    </a:srgbClr>
                  </a:outerShdw>
                </a:effectLst>
              </a:rPr>
              <a:t>процесс.</a:t>
            </a:r>
            <a:endParaRPr lang="ru-RU" sz="4400" b="1" i="1" dirty="0">
              <a:solidFill>
                <a:srgbClr val="FFFF00"/>
              </a:solidFill>
              <a:effectLst>
                <a:outerShdw blurRad="38100" dist="38100" dir="2700000" algn="tl">
                  <a:srgbClr val="000000">
                    <a:alpha val="43137"/>
                  </a:srgbClr>
                </a:outerShdw>
              </a:effectLst>
            </a:endParaRPr>
          </a:p>
          <a:p>
            <a:pPr marL="0" indent="0">
              <a:buNone/>
            </a:pPr>
            <a:r>
              <a:rPr lang="ru-RU" sz="4400" b="1" i="1" dirty="0">
                <a:solidFill>
                  <a:srgbClr val="FFFF00"/>
                </a:solidFill>
                <a:effectLst>
                  <a:outerShdw blurRad="38100" dist="38100" dir="2700000" algn="tl">
                    <a:srgbClr val="000000">
                      <a:alpha val="43137"/>
                    </a:srgbClr>
                  </a:outerShdw>
                </a:effectLst>
              </a:rPr>
              <a:t>Первым приобретением клуба, в открывшемся трансферном окне стал полузащитник «Кубани» А. Ионов. 16 июня стало известно, что «Анжи» не собирается продлевать контракт с Э. Спахичем, который был арендован в феврале 2013 г. у испанской «Севильи». Двое игроков (Помазан и Сердеров) были отданы в аренду ФК «Урал». В середине июня «Анжи» пополнили ещё двое бывших футболистов «Зенита»: вратарь М. Кержаков и полузащитник И. Денисов. Трансфер Денисова обошёлся «Анжи» в 15 млн евро с рассрочкой на 3 года. Зарплата самого Денисова должна была составлять 5,5 млн евро в год, что на несколько тысяч евро больше зарплаты нападающего «Зенита» </a:t>
            </a:r>
            <a:r>
              <a:rPr lang="ru-RU" sz="4400" b="1" i="1" dirty="0" smtClean="0">
                <a:solidFill>
                  <a:srgbClr val="FFFF00"/>
                </a:solidFill>
                <a:effectLst>
                  <a:outerShdw blurRad="38100" dist="38100" dir="2700000" algn="tl">
                    <a:srgbClr val="000000">
                      <a:alpha val="43137"/>
                    </a:srgbClr>
                  </a:outerShdw>
                </a:effectLst>
              </a:rPr>
              <a:t>Халка. </a:t>
            </a:r>
            <a:r>
              <a:rPr lang="ru-RU" sz="4400" b="1" i="1" dirty="0">
                <a:solidFill>
                  <a:srgbClr val="FFFF00"/>
                </a:solidFill>
                <a:effectLst>
                  <a:outerShdw blurRad="38100" dist="38100" dir="2700000" algn="tl">
                    <a:srgbClr val="000000">
                      <a:alpha val="43137"/>
                    </a:srgbClr>
                  </a:outerShdw>
                </a:effectLst>
              </a:rPr>
              <a:t>Крайний защитник «Анжи» К. Агаларов перешёл в ФК «Ростов», а нападающий Никита Бурмистров остался в «Амкаре» на правах аренды. 2 июля было объявлено, что покинувший в начале года клуб К. Самба, возвращается в «Анжи», а через три дня клуб объявил о переходе А. Кокорина. Сумма трансфера составила 19 млн евро, а зарплата самого игрока должна была составлять около 4 млн евро в </a:t>
            </a:r>
            <a:r>
              <a:rPr lang="ru-RU" sz="4400" b="1" i="1" dirty="0" smtClean="0">
                <a:solidFill>
                  <a:srgbClr val="FFFF00"/>
                </a:solidFill>
                <a:effectLst>
                  <a:outerShdw blurRad="38100" dist="38100" dir="2700000" algn="tl">
                    <a:srgbClr val="000000">
                      <a:alpha val="43137"/>
                    </a:srgbClr>
                  </a:outerShdw>
                </a:effectLst>
              </a:rPr>
              <a:t>год.</a:t>
            </a:r>
            <a:endParaRPr lang="ru-RU" sz="4400" b="1" i="1" dirty="0">
              <a:solidFill>
                <a:srgbClr val="FFFF00"/>
              </a:solidFill>
              <a:effectLst>
                <a:outerShdw blurRad="38100" dist="38100" dir="2700000" algn="tl">
                  <a:srgbClr val="000000">
                    <a:alpha val="43137"/>
                  </a:srgbClr>
                </a:outerShdw>
              </a:effectLst>
            </a:endParaRPr>
          </a:p>
          <a:p>
            <a:pPr marL="0" indent="0">
              <a:buNone/>
            </a:pPr>
            <a:r>
              <a:rPr lang="ru-RU" sz="4400" b="1" i="1" dirty="0">
                <a:solidFill>
                  <a:srgbClr val="FFFF00"/>
                </a:solidFill>
                <a:effectLst>
                  <a:outerShdw blurRad="38100" dist="38100" dir="2700000" algn="tl">
                    <a:srgbClr val="000000">
                      <a:alpha val="43137"/>
                    </a:srgbClr>
                  </a:outerShdw>
                </a:effectLst>
              </a:rPr>
              <a:t>Перед началом сезона в лазарете команды оставались Ю. Жирков, А. Ещенко и А. Логашов. Последний уже начал привлекаться к тренировкам с общей группой, Жирков должен был вернуться в строй в сентябре, а Ещенко — ближе к новому году.</a:t>
            </a:r>
          </a:p>
          <a:p>
            <a:pPr marL="0" indent="0">
              <a:buNone/>
            </a:pPr>
            <a:endParaRPr lang="ru-RU" dirty="0"/>
          </a:p>
        </p:txBody>
      </p:sp>
      <p:pic>
        <p:nvPicPr>
          <p:cNvPr id="6" name="Picture 5">
            <a:hlinkClick r:id="" action="ppaction://hlinkshowjump?jump=nextslide"/>
          </p:cNvPr>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7304860" y="6319588"/>
            <a:ext cx="432048" cy="293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a:hlinkClick r:id="" action="ppaction://hlinkshowjump?jump=previousslide"/>
          </p:cNvPr>
          <p:cNvPicPr>
            <a:picLocks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376572" y="6321145"/>
            <a:ext cx="432000" cy="29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Управляющая кнопка: в конец 7">
            <a:hlinkClick r:id="" action="ppaction://hlinkshowjump?jump=endshow" highlightClick="1"/>
          </p:cNvPr>
          <p:cNvSpPr/>
          <p:nvPr/>
        </p:nvSpPr>
        <p:spPr>
          <a:xfrm>
            <a:off x="1817930" y="6326220"/>
            <a:ext cx="432000" cy="280800"/>
          </a:xfrm>
          <a:prstGeom prst="actionButtonEnd">
            <a:avLst/>
          </a:prstGeom>
          <a:solidFill>
            <a:srgbClr val="FFFF0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возврат 8">
            <a:hlinkClick r:id="rId4" action="ppaction://hlinksldjump" highlightClick="1"/>
          </p:cNvPr>
          <p:cNvSpPr/>
          <p:nvPr/>
        </p:nvSpPr>
        <p:spPr>
          <a:xfrm>
            <a:off x="6876256" y="6309320"/>
            <a:ext cx="432000" cy="295200"/>
          </a:xfrm>
          <a:prstGeom prst="actionButtonReturn">
            <a:avLst/>
          </a:prstGeom>
          <a:solidFill>
            <a:srgbClr val="FFFF00"/>
          </a:solidFill>
          <a:ln>
            <a:solidFill>
              <a:srgbClr val="02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 xmlns:p14="http://schemas.microsoft.com/office/powerpoint/2010/main" val="2337931941"/>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Другая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2C200"/>
      </a:hlink>
      <a:folHlink>
        <a:srgbClr val="00C157"/>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TotalTime>
  <Words>3565</Words>
  <Application>Microsoft Office PowerPoint</Application>
  <PresentationFormat>Экран (4:3)</PresentationFormat>
  <Paragraphs>160</Paragraphs>
  <Slides>38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Тема Office</vt:lpstr>
      <vt:lpstr>Анжи</vt:lpstr>
      <vt:lpstr> </vt:lpstr>
      <vt:lpstr>История</vt:lpstr>
      <vt:lpstr>История</vt:lpstr>
      <vt:lpstr>История</vt:lpstr>
      <vt:lpstr>История</vt:lpstr>
      <vt:lpstr>История</vt:lpstr>
      <vt:lpstr>История</vt:lpstr>
      <vt:lpstr>История</vt:lpstr>
      <vt:lpstr>История</vt:lpstr>
      <vt:lpstr>История</vt:lpstr>
      <vt:lpstr>История</vt:lpstr>
      <vt:lpstr>История</vt:lpstr>
      <vt:lpstr>Слайд 14</vt:lpstr>
      <vt:lpstr>Серия пенальти</vt:lpstr>
      <vt:lpstr>Слайд 16</vt:lpstr>
      <vt:lpstr>Зенит Санкт-Петербург-Анжи Махачкала.  Стадия 1/2 кубка России. Счет 0-1. Матч проводился в Санкт-Петербурге. Стадион Петровский.</vt:lpstr>
      <vt:lpstr>Анжи Махачкала-Ганновер 96. Лига Европы 2012-2013. Счет 3-1. Матч проводился в Москве. Стадион Лужники.</vt:lpstr>
      <vt:lpstr>Анжи Махачкала-Динамо Москва.  Чемпионат России по футболу Сезон 2013-2014.  Счет 3-3. Матч проводился в Каспийске. Стадион Анжи- Арена.</vt:lpstr>
      <vt:lpstr>Слайд 20</vt:lpstr>
      <vt:lpstr>Список лучших игроков Анжи </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Дикая Дивизия</vt:lpstr>
      <vt:lpstr>Дикая Дивизия</vt:lpstr>
      <vt:lpstr>Дикая Дивизия</vt:lpstr>
      <vt:lpstr>Дикая Дивизия</vt:lpstr>
      <vt:lpstr>Источники информации</vt:lpstr>
    </vt:vector>
  </TitlesOfParts>
  <Company>МБОУ "Лицей №2"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Ученик</dc:creator>
  <cp:lastModifiedBy>Admin</cp:lastModifiedBy>
  <cp:revision>128</cp:revision>
  <dcterms:created xsi:type="dcterms:W3CDTF">2014-05-07T08:42:43Z</dcterms:created>
  <dcterms:modified xsi:type="dcterms:W3CDTF">2014-06-22T14:56:13Z</dcterms:modified>
</cp:coreProperties>
</file>