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337" r:id="rId3"/>
    <p:sldId id="261" r:id="rId4"/>
    <p:sldId id="257" r:id="rId5"/>
    <p:sldId id="258" r:id="rId6"/>
    <p:sldId id="259" r:id="rId7"/>
    <p:sldId id="260" r:id="rId8"/>
    <p:sldId id="338" r:id="rId9"/>
    <p:sldId id="339" r:id="rId10"/>
    <p:sldId id="262" r:id="rId11"/>
    <p:sldId id="326" r:id="rId12"/>
    <p:sldId id="327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328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329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330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331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332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33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34" r:id="rId69"/>
    <p:sldId id="312" r:id="rId70"/>
    <p:sldId id="313" r:id="rId71"/>
    <p:sldId id="314" r:id="rId72"/>
    <p:sldId id="315" r:id="rId73"/>
    <p:sldId id="316" r:id="rId74"/>
    <p:sldId id="317" r:id="rId75"/>
    <p:sldId id="318" r:id="rId76"/>
    <p:sldId id="335" r:id="rId77"/>
    <p:sldId id="319" r:id="rId78"/>
    <p:sldId id="320" r:id="rId79"/>
    <p:sldId id="321" r:id="rId80"/>
    <p:sldId id="322" r:id="rId81"/>
    <p:sldId id="323" r:id="rId82"/>
    <p:sldId id="324" r:id="rId83"/>
    <p:sldId id="325" r:id="rId84"/>
    <p:sldId id="336" r:id="rId85"/>
    <p:sldId id="340" r:id="rId8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144F7-4E6E-4322-877E-E5667E43A17A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135D5-C6FF-4F5E-A605-7802E5112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65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CB281-9141-4F4E-909F-33DD62D45FB6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08ED8-F30B-44CF-B36D-FE2774765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8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08ED8-F30B-44CF-B36D-FE277476563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dk.mskobr.ru/" TargetMode="External"/><Relationship Id="rId7" Type="http://schemas.openxmlformats.org/officeDocument/2006/relationships/slide" Target="slide2.xml"/><Relationship Id="rId2" Type="http://schemas.openxmlformats.org/officeDocument/2006/relationships/hyperlink" Target="http://kat-9.mskobr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llege31.ru/" TargetMode="External"/><Relationship Id="rId5" Type="http://schemas.openxmlformats.org/officeDocument/2006/relationships/hyperlink" Target="http://ek55.ru/" TargetMode="External"/><Relationship Id="rId4" Type="http://schemas.openxmlformats.org/officeDocument/2006/relationships/hyperlink" Target="http://spo46.mskobr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13.xml"/><Relationship Id="rId7" Type="http://schemas.openxmlformats.org/officeDocument/2006/relationships/slide" Target="slide4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77.xml"/><Relationship Id="rId5" Type="http://schemas.openxmlformats.org/officeDocument/2006/relationships/slide" Target="slide29.xml"/><Relationship Id="rId10" Type="http://schemas.openxmlformats.org/officeDocument/2006/relationships/slide" Target="slide69.xml"/><Relationship Id="rId4" Type="http://schemas.openxmlformats.org/officeDocument/2006/relationships/slide" Target="slide21.xml"/><Relationship Id="rId9" Type="http://schemas.openxmlformats.org/officeDocument/2006/relationships/slide" Target="slide6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adk.mskobr.ru/" TargetMode="External"/><Relationship Id="rId7" Type="http://schemas.openxmlformats.org/officeDocument/2006/relationships/slide" Target="slide2.xml"/><Relationship Id="rId2" Type="http://schemas.openxmlformats.org/officeDocument/2006/relationships/hyperlink" Target="http://kat-9.mskobr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llege31.ru/" TargetMode="External"/><Relationship Id="rId5" Type="http://schemas.openxmlformats.org/officeDocument/2006/relationships/hyperlink" Target="http://ek55.ru/" TargetMode="External"/><Relationship Id="rId4" Type="http://schemas.openxmlformats.org/officeDocument/2006/relationships/hyperlink" Target="http://spo46.mskobr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bgasu.ru/" TargetMode="External"/><Relationship Id="rId7" Type="http://schemas.openxmlformats.org/officeDocument/2006/relationships/slide" Target="slide2.xml"/><Relationship Id="rId2" Type="http://schemas.openxmlformats.org/officeDocument/2006/relationships/hyperlink" Target="http://mgsu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ibstrin.ru/" TargetMode="External"/><Relationship Id="rId5" Type="http://schemas.openxmlformats.org/officeDocument/2006/relationships/hyperlink" Target="http://www.bstu.ru/" TargetMode="External"/><Relationship Id="rId4" Type="http://schemas.openxmlformats.org/officeDocument/2006/relationships/hyperlink" Target="http://vgasu.r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stu.ru/" TargetMode="External"/><Relationship Id="rId3" Type="http://schemas.openxmlformats.org/officeDocument/2006/relationships/hyperlink" Target="http://spbu.ru/" TargetMode="External"/><Relationship Id="rId7" Type="http://schemas.openxmlformats.org/officeDocument/2006/relationships/hyperlink" Target="http://www.tsu.ru/" TargetMode="External"/><Relationship Id="rId2" Type="http://schemas.openxmlformats.org/officeDocument/2006/relationships/hyperlink" Target="http://www.msu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usu.ac.ru/" TargetMode="External"/><Relationship Id="rId5" Type="http://schemas.openxmlformats.org/officeDocument/2006/relationships/hyperlink" Target="http://urfu.ru/ru/" TargetMode="External"/><Relationship Id="rId4" Type="http://schemas.openxmlformats.org/officeDocument/2006/relationships/hyperlink" Target="http://www.bmstu.ru/" TargetMode="External"/><Relationship Id="rId9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tpu.ru/" TargetMode="External"/><Relationship Id="rId7" Type="http://schemas.openxmlformats.org/officeDocument/2006/relationships/slide" Target="slide2.xml"/><Relationship Id="rId2" Type="http://schemas.openxmlformats.org/officeDocument/2006/relationships/hyperlink" Target="http://www.gubki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dsu.ru/" TargetMode="External"/><Relationship Id="rId5" Type="http://schemas.openxmlformats.org/officeDocument/2006/relationships/hyperlink" Target="http://www.rusoil.net/" TargetMode="External"/><Relationship Id="rId4" Type="http://schemas.openxmlformats.org/officeDocument/2006/relationships/hyperlink" Target="http://www.tsogu.ru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i.ru/" TargetMode="External"/><Relationship Id="rId2" Type="http://schemas.openxmlformats.org/officeDocument/2006/relationships/hyperlink" Target="http://www.bmstu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hyperlink" Target="http://www.timacad.ru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misis.ru/" TargetMode="External"/><Relationship Id="rId7" Type="http://schemas.openxmlformats.org/officeDocument/2006/relationships/slide" Target="slide2.xml"/><Relationship Id="rId2" Type="http://schemas.openxmlformats.org/officeDocument/2006/relationships/hyperlink" Target="http://www.spmi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helabinck.ru/obschestvo/obrazovanie/srednee-spetsialnoe-obrazovanie/451079/537449" TargetMode="External"/><Relationship Id="rId5" Type="http://schemas.openxmlformats.org/officeDocument/2006/relationships/hyperlink" Target="http://institut-prikladnoi-metallurgii-zao.eb24.ru/" TargetMode="External"/><Relationship Id="rId4" Type="http://schemas.openxmlformats.org/officeDocument/2006/relationships/hyperlink" Target="http://www.skgmi-gtu.ru/ru-ru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.ru/Pages/home.aspx" TargetMode="External"/><Relationship Id="rId7" Type="http://schemas.openxmlformats.org/officeDocument/2006/relationships/slide" Target="slide2.xml"/><Relationship Id="rId2" Type="http://schemas.openxmlformats.org/officeDocument/2006/relationships/hyperlink" Target="http://www.seu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tuci.ru/" TargetMode="External"/><Relationship Id="rId5" Type="http://schemas.openxmlformats.org/officeDocument/2006/relationships/hyperlink" Target="http://abit.ifmo.ru/" TargetMode="External"/><Relationship Id="rId4" Type="http://schemas.openxmlformats.org/officeDocument/2006/relationships/hyperlink" Target="http://mephi.ru/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stu.ru/" TargetMode="External"/><Relationship Id="rId3" Type="http://schemas.openxmlformats.org/officeDocument/2006/relationships/hyperlink" Target="http://spbu.ru/" TargetMode="External"/><Relationship Id="rId7" Type="http://schemas.openxmlformats.org/officeDocument/2006/relationships/hyperlink" Target="http://www.tsu.ru/" TargetMode="External"/><Relationship Id="rId2" Type="http://schemas.openxmlformats.org/officeDocument/2006/relationships/hyperlink" Target="http://www.msu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usu.ac.ru/" TargetMode="External"/><Relationship Id="rId5" Type="http://schemas.openxmlformats.org/officeDocument/2006/relationships/hyperlink" Target="http://urfu.ru/ru/" TargetMode="External"/><Relationship Id="rId4" Type="http://schemas.openxmlformats.org/officeDocument/2006/relationships/hyperlink" Target="http://www.bmstu.ru/" TargetMode="External"/><Relationship Id="rId9" Type="http://schemas.openxmlformats.org/officeDocument/2006/relationships/slide" Target="slide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t.ru/" TargetMode="External"/><Relationship Id="rId2" Type="http://schemas.openxmlformats.org/officeDocument/2006/relationships/hyperlink" Target="http://www.mtuci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hyperlink" Target="http://www.psuti.ru/" TargetMode="External"/><Relationship Id="rId4" Type="http://schemas.openxmlformats.org/officeDocument/2006/relationships/hyperlink" Target="http://www.sibsutis.ru/" TargetMode="Externa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581127"/>
          </a:xfrm>
        </p:spPr>
        <p:txBody>
          <a:bodyPr>
            <a:normAutofit fontScale="90000"/>
          </a:bodyPr>
          <a:lstStyle/>
          <a:p>
            <a:r>
              <a:rPr lang="ru-RU" sz="221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10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востребованных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профессий 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/>
            </a:r>
            <a:br>
              <a:rPr 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в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области точных наук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8577" y="486916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Автор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: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 Потанина Лина, 11А класс,</a:t>
            </a:r>
          </a:p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МБОУ «Лицей № 2», г. Нижневартовск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glow rad="152400"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577" y="6334780"/>
            <a:ext cx="36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май 2015 г.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4632" cy="90988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Место работы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7776864" cy="477947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Автомеханики работают на станциях технического обслуживания. В мелких автосервисах чаще можно встретить универсального мастера. Специалисты более узкого профиля работают в крупных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автоцентрах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Работой автомеханик будет обеспечен и на автобазах, в автобусных парках и таксопарках. Специалисты высокого уровня требуются не только в автосервисах, но и в спорте.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Тем, кто желает преуспеть в профессии автомеханика необходимо постоянно работать над собой, углубляя и совершенствуя свои знания, и повышать квалификацию. В современном мире техника развивается довольно стремительно.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7772400" cy="129614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Зарплата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6120680" cy="129614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Средняя зарплата: 20 – 40 000 руб.</a:t>
            </a:r>
          </a:p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Самая высокая зарплата: 100-150 000 руб.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8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8060432" cy="144016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Лучшие учебные заведения для обучения по специальности: Автомеханик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7848872" cy="302433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2"/>
              </a:rPr>
              <a:t>Колледж автомобильного транспорта № 9;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3"/>
              </a:rPr>
              <a:t>Московский автомобильно-дорожный колледж им. А.А. Николаева;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4"/>
              </a:rPr>
              <a:t>Строительный техникум № 46;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5"/>
              </a:rPr>
              <a:t>Электромеханический колледж </a:t>
            </a:r>
            <a:r>
              <a:rPr lang="en-US" sz="2400" dirty="0" smtClean="0">
                <a:hlinkClick r:id="rId5"/>
              </a:rPr>
              <a:t>N 55</a:t>
            </a:r>
            <a:r>
              <a:rPr lang="ru-RU" sz="2400" dirty="0" smtClean="0">
                <a:hlinkClick r:id="rId5"/>
              </a:rPr>
              <a:t>;</a:t>
            </a:r>
            <a:endParaRPr lang="en-US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6"/>
              </a:rPr>
              <a:t>Политехнический колледж № 31.</a:t>
            </a:r>
            <a:endParaRPr lang="ru-RU" sz="2400" dirty="0" smtClean="0"/>
          </a:p>
        </p:txBody>
      </p:sp>
      <p:sp>
        <p:nvSpPr>
          <p:cNvPr id="4" name="Управляющая кнопка: домой 3">
            <a:hlinkClick r:id="rId7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ина\Desktop\serv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53508"/>
            <a:ext cx="9180512" cy="7010899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776" y="116632"/>
            <a:ext cx="7918648" cy="108011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Автослесарь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glow rad="152400">
                  <a:schemeClr val="bg1"/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6912768" cy="432048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Профессия автослесаря считается одной из самых востребованных. Связано это с постоянным ростом количества автомобилей. Чем больше их появляется, тем сильнее нужны подобные специалисты.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После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выпуска из техникума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автослесарь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обычно с легкостью находит работу. Ежедневно открываются новые автосервисы, ведь спрос на их услуги стремительно растет. Поэтому молодые специалисты быстро находят источник постоянного дохода и требуются всегда.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69776" y="116632"/>
            <a:ext cx="7918648" cy="108011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Автослесарь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glow rad="1524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40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04856" cy="108012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Описание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844824"/>
            <a:ext cx="6696744" cy="288032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Автослесарь –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мастер на все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руки. Такой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сотрудник с легкостью проведет несложный ремонт мотора, окрасит небольшой скол или же установит магнитолу. Но при масштабных поломках, в которых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автослесарь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оказывается бессильным, может понадобиться более узконаправленный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специалист.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9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8775"/>
            <a:ext cx="77724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Какое необходимо образование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71073"/>
            <a:ext cx="7776864" cy="340214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Для получения образования будущему автослесарю следует выбрать профессиональное техническое училище или техникум. Вы можете отдать предпочтение любому учебному заведению страны, но самыми престижными считаются: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Политехнический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колледж №13.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Москва;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Профессиональное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училище №49 г. Жуковский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8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04856" cy="10081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Личные качества автослесаря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064896" cy="5256584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Данная профессия является мужским делом.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Автослесарь-женщина –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это редкое явление. Связана данная тенденция с тем, что специальность требует наличия физической силы и выносливости. Ведь ежедневно специалисты сталкиваются с подъемом тяжестей и работой в одной, не всегда удобной позе.</a:t>
            </a: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Автослесарь должен иметь аналитический склад ума и хорошую память. Довольно сложно запомнить все детали автомобиля и нюансы их закрепления.</a:t>
            </a:r>
          </a:p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Внимательность –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еще один обязательный в данной работе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фактор.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Коммуникабельность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Данная специальность предполагает общение с клиентами, поэтому умение донести информацию очень важно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1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04856" cy="100811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Место</a:t>
            </a:r>
            <a:r>
              <a:rPr lang="ru-RU" sz="2800" dirty="0" smtClean="0"/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работы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352928" cy="511256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Автослесарь занимается ремонтом и техническим обслуживанием автомобилей. В процессе диагностики он определяет потребность машины в ремонте.</a:t>
            </a: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 крупных автосервисах автослесари специализируются по направлениям. Одни занимаются техобслуживанием и ремонтом ходовой части, другие — диагностикой , третьи ремонтируют коробки передач. В маленьких мастерских, где нет возможности держать большой штат сотрудников, один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автослесарь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выполняет различные виды работ.</a:t>
            </a: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Обучение слесарному делу проводят различные технические учебные заведения страны. Профессиональное навыки приобретаются и оттачиваются на практике. 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7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04856" cy="129614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Зарплата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6120680" cy="288032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Автослесари имеют стабильно высокий уровень дохода. В среднем данный показатель колеблется между 20 и 50 тысячами рублей в месяц. В Москве и Санкт-Петербурге она вполне может увеличиться и до 60. Все зависит от престижа СТО и потока клиентов.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1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5904656" cy="453650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hlinkClick r:id="rId2" action="ppaction://hlinksldjump"/>
              </a:rPr>
              <a:t>Автомеханик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hlinkClick r:id="rId3" action="ppaction://hlinksldjump"/>
              </a:rPr>
              <a:t>Автослесарь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hlinkClick r:id="rId4" action="ppaction://hlinksldjump"/>
              </a:rPr>
              <a:t>Архитектор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hlinkClick r:id="rId5" action="ppaction://hlinksldjump"/>
              </a:rPr>
              <a:t>WEB</a:t>
            </a:r>
            <a:r>
              <a:rPr lang="ru-RU" sz="2400" dirty="0" smtClean="0">
                <a:solidFill>
                  <a:schemeClr val="tx1"/>
                </a:solidFill>
                <a:hlinkClick r:id="rId5" action="ppaction://hlinksldjump"/>
              </a:rPr>
              <a:t> – программист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hlinkClick r:id="rId6" action="ppaction://hlinksldjump"/>
              </a:rPr>
              <a:t>Инженер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hlinkClick r:id="rId7" action="ppaction://hlinksldjump"/>
              </a:rPr>
              <a:t>Конструктор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hlinkClick r:id="rId8" action="ppaction://hlinksldjump"/>
              </a:rPr>
              <a:t>Металлург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hlinkClick r:id="rId9" action="ppaction://hlinksldjump"/>
              </a:rPr>
              <a:t>Прикладная информатика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hlinkClick r:id="rId10" action="ppaction://hlinksldjump"/>
              </a:rPr>
              <a:t>Программист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hlinkClick r:id="rId11" action="ppaction://hlinksldjump"/>
              </a:rPr>
              <a:t>Связист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560840" cy="10081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Меню</a:t>
            </a:r>
          </a:p>
        </p:txBody>
      </p:sp>
      <p:sp>
        <p:nvSpPr>
          <p:cNvPr id="4" name="Управляющая кнопка: настраиваемая 3">
            <a:hlinkClick r:id="" action="ppaction://hlinkshowjump?jump=lastslide" highlightClick="1"/>
          </p:cNvPr>
          <p:cNvSpPr/>
          <p:nvPr/>
        </p:nvSpPr>
        <p:spPr>
          <a:xfrm>
            <a:off x="8172400" y="6597352"/>
            <a:ext cx="792088" cy="2160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Закончить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Лучшие</a:t>
            </a:r>
            <a:r>
              <a:rPr lang="ru-RU" sz="2800" dirty="0" smtClean="0"/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учебные</a:t>
            </a:r>
            <a:r>
              <a:rPr lang="ru-RU" sz="2800" dirty="0" smtClean="0"/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заведения</a:t>
            </a:r>
            <a:r>
              <a:rPr lang="ru-RU" sz="2800" dirty="0" smtClean="0"/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для</a:t>
            </a:r>
            <a:r>
              <a:rPr lang="ru-RU" sz="2800" dirty="0" smtClean="0"/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обучения</a:t>
            </a:r>
            <a:r>
              <a:rPr lang="ru-RU" sz="2800" dirty="0" smtClean="0"/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по</a:t>
            </a:r>
            <a:r>
              <a:rPr lang="ru-RU" sz="2800" dirty="0" smtClean="0"/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специальности</a:t>
            </a:r>
            <a:r>
              <a:rPr lang="ru-RU" sz="2800" dirty="0" smtClean="0"/>
              <a:t>: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Автослесарь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204864"/>
            <a:ext cx="7200800" cy="2952328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hlinkClick r:id="rId2"/>
              </a:rPr>
              <a:t>Колледж автомобильного транспорта № 9;</a:t>
            </a: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hlinkClick r:id="rId3"/>
              </a:rPr>
              <a:t>Московский автомобильно-дорожный колледж им. А.А. Николаева;</a:t>
            </a: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hlinkClick r:id="rId4"/>
              </a:rPr>
              <a:t>Строительный техникум № 46;</a:t>
            </a: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hlinkClick r:id="rId5"/>
              </a:rPr>
              <a:t>Электромеханический колледж </a:t>
            </a:r>
            <a:r>
              <a:rPr lang="en-US" sz="2400" dirty="0" smtClean="0">
                <a:hlinkClick r:id="rId5"/>
              </a:rPr>
              <a:t>N 55</a:t>
            </a:r>
            <a:r>
              <a:rPr lang="ru-RU" sz="2400" dirty="0" smtClean="0">
                <a:hlinkClick r:id="rId5"/>
              </a:rPr>
              <a:t>;</a:t>
            </a:r>
            <a:endParaRPr lang="en-US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hlinkClick r:id="rId6"/>
              </a:rPr>
              <a:t>Политехнический колледж № 31.</a:t>
            </a:r>
            <a:endParaRPr lang="ru-RU" sz="2400" dirty="0" smtClean="0"/>
          </a:p>
        </p:txBody>
      </p:sp>
      <p:sp>
        <p:nvSpPr>
          <p:cNvPr id="4" name="Управляющая кнопка: домой 3">
            <a:hlinkClick r:id="rId7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6864" cy="10081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Архитектор</a:t>
            </a:r>
          </a:p>
        </p:txBody>
      </p:sp>
      <p:pic>
        <p:nvPicPr>
          <p:cNvPr id="4098" name="Picture 2" descr="C:\Users\Лина\Desktop\img_17-65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2" y="1238137"/>
            <a:ext cx="9132278" cy="5619863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2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08912" cy="374441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Танцующий дом в Праге, пирамида Хеопса, замок небезызвестного графа Дракулы, самый высокий небоскреб в мире – “Халифа”, летающие и плавающие дома. Объединяет эти строения труд архитектора. Архитектор является одной из самых древних профессий. Наследие, которое они нам оставили, позволяет проследить возникновение, развитие, спад и возрождение различных направлений в искусстве.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6864" cy="10081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Архитектор</a:t>
            </a:r>
          </a:p>
        </p:txBody>
      </p:sp>
    </p:spTree>
    <p:extLst>
      <p:ext uri="{BB962C8B-B14F-4D97-AF65-F5344CB8AC3E}">
        <p14:creationId xmlns:p14="http://schemas.microsoft.com/office/powerpoint/2010/main" val="30267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6767"/>
            <a:ext cx="7702624" cy="118199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Описание</a:t>
            </a:r>
            <a:r>
              <a:rPr lang="ru-RU" sz="2800" dirty="0" smtClean="0"/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136904" cy="4752528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Архитектор выполняет множество обязанностей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 Архитекторы формируют облик городов и поселков. Они проектируют жилые дома, промышленные предприятия и объекты социального назначения. Будни профессионалов состоят из расчетов, чертежей, бесед с заказчиками и представителями смежных профессий.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Во-первых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разрабатывает проект будущего сооружения. Для этого использует средства автоматизации проектирования, опирается на российский и зарубежный опыт.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Во-вторых,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осуществляет процесс технического оформления проекта (чертежи, макеты).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дальнейшем контролирует весь процесс строительства.</a:t>
            </a: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034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846640" cy="122413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Какое необходимо образование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6840760" cy="331236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Для того чтобы работать по профессии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Архитектора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не обязательно иметь высшее профессиональное образование по соответствующей специальности. Для данной профессии достаточно иметь диплом о среднем профессиональном образовании, полученный в колледже или техникуме, или, к примеру, достаточно окончить специальные курсы.</a:t>
            </a: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191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846640" cy="115455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Личные качества архитектора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6840760" cy="3384376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Профессия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Архитектора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относится к профессиям исключительно умственного (творческого или интеллектуального труда). В процессе работы важна деятельность сенсорных систем, внимания, памяти, активизация мышления и эмоциональной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сферы.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Архитекторы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отличаются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эрудированностью, любознательностью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рациональностью, аналитическим складом ума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2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04856" cy="93610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Место работы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848872" cy="396044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Есть несколько основных вариантов трудоустройства для профессиональных архитекторов.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Во-первых,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проектные институты и домостроительные комбинаты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. Во-вторых,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частные архитектурные мастерские и объединения.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В-третьих,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государственные структуры, занимающиеся сохранением архитектурного облика и градостроительством. Начинающий специалист достаточно продолжительное время не может рассчитывать на высокие оклады и гонорары.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5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4632" cy="10081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Зарплата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6552728" cy="1800200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Начальный уровень: 25 000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руб.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Специалист: 60-80 000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руб.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Профессионал: 100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000 руб.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Лучшие учебные заведения для обучения по специальности: Архитектор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704856" cy="410445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 </a:t>
            </a:r>
            <a:r>
              <a:rPr lang="ru-RU" sz="2400" dirty="0" smtClean="0">
                <a:hlinkClick r:id="rId2"/>
              </a:rPr>
              <a:t>Московский государственный строительный университет;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3"/>
              </a:rPr>
              <a:t> Санкт-Петербургский государственный архитектурно-строительный университет;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4"/>
              </a:rPr>
              <a:t>Волгоградский государственный архитектурно-строительный университет;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5"/>
              </a:rPr>
              <a:t>Белгородский государственный технологический университет строительных материалов;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6"/>
              </a:rPr>
              <a:t>Новосибирском государственном архитектурно-строительном университете.</a:t>
            </a:r>
            <a:endParaRPr lang="ru-RU" sz="2400" dirty="0" smtClean="0"/>
          </a:p>
        </p:txBody>
      </p:sp>
      <p:sp>
        <p:nvSpPr>
          <p:cNvPr id="4" name="Управляющая кнопка: домой 3">
            <a:hlinkClick r:id="rId7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ина\Desktop\featured-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42" y="327659"/>
            <a:ext cx="9151842" cy="6555472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02624" cy="108255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WEB –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программист</a:t>
            </a:r>
          </a:p>
        </p:txBody>
      </p:sp>
    </p:spTree>
    <p:extLst>
      <p:ext uri="{BB962C8B-B14F-4D97-AF65-F5344CB8AC3E}">
        <p14:creationId xmlns:p14="http://schemas.microsoft.com/office/powerpoint/2010/main" val="11476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ина\Desktop\meuautomovelcarrorebaixad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927" cy="6857999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43852" cy="100013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Автомеханик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424936" cy="511256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Давно прошли времена когда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- программирование считалось уделом любителей. Современный интернет развивается такими темпами, что организация данных в нем сравнима с организацией данных в крупной нейронной сети. Сложность технологий для разработки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Интернет-приложений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и вышел на столь высокий уровень, что для эффективной и качественной разработки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Интернет-приложений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необходимы узкоспециализированные высококвалифицированные специалисты. Эксперты в области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программирования 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- дизайна сейчас востребованы как никогда. Все еще остаются специалисты-универсалы в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- программировании, которые неплохо владеют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- дизайном, а также SEO и базами данных.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02624" cy="108255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WEB –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программист</a:t>
            </a:r>
          </a:p>
        </p:txBody>
      </p:sp>
    </p:spTree>
    <p:extLst>
      <p:ext uri="{BB962C8B-B14F-4D97-AF65-F5344CB8AC3E}">
        <p14:creationId xmlns:p14="http://schemas.microsoft.com/office/powerpoint/2010/main" val="29125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116633"/>
            <a:ext cx="7702624" cy="10081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Описание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704856" cy="4536504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Работа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-программиста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непосредственно связана с глобальной сетью Интернет. Такой специалист создает программы, способные функционировать в ее пределах. Без его участия не может начать работать ни один интернет-проект. Так, например, на основе пожеланий заказчика дизайнер создает графическую концепцию будущего сайта, задача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-программиста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воплотить эти идеи технически, заставить сайт ожить. Другими словами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-программисты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создают динамические страницы, пишут интерфейсы к базам данных, составляют технические задания проектов.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7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4632" cy="115455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Какое необходимо образование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6864" cy="432048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При приеме на работу у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web-программистов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редко когда спрашивают диплом. В основном работодатель обращает внимание на опыт работы, в каких проектах участвовал соискатель и что он умеет делать. Однако высшее образование лишним не будет, для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web-программиста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достаточно иметь любое техническое. Кроме этого, нужно владеть специфическими для Интернета языками программирования, такими как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JavaScript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VBScript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Perl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PHP,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Java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C++, базами данных, знать основные среды разработки и разбираться в протоколах.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5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4632" cy="10801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Личные качества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WEB –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программиста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20880" cy="410445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Для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web-программиста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важна усидчивость, особенно на начальных стадиях карьеры. К сожалению и в этой работе приходится много времени уделять текучке. Если раньше разработчики сайтов практически никогда к ним не возвращались, то сегодня технологии изменились. Готовому сайту постоянно требуется обслуживание, обновления и изменения.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Создание web-сайта это процесс работы нескольких специалистов. Поэтому еще одним хорошим качеством для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web-программиста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будет умение работать в команде.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02624" cy="108011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Место работы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72816"/>
            <a:ext cx="6696744" cy="201622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структурные IT и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-подразделения различных компаний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-студии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интернет-компании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9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920880" cy="129614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Зарплата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6368752" cy="144016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среднем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web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-программисты получают 25000-40000 руб.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2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Лучшие учебные заведения для обучения по специальности: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WEB-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программист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920880" cy="432048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2"/>
              </a:rPr>
              <a:t> Московский государственный университет (МГУ);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3"/>
              </a:rPr>
              <a:t>Санкт-Петербургский государственный университет;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4"/>
              </a:rPr>
              <a:t>Московский государственный технический университет имени Н.Э. Баумана;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5"/>
              </a:rPr>
              <a:t> Уральский федеральный университет имени первого Президента России Б. Н. Ельцина;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6"/>
              </a:rPr>
              <a:t>Южно-уральский государственный университет;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7"/>
              </a:rPr>
              <a:t>Томский государственный университет;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8"/>
              </a:rPr>
              <a:t> Новосибирский государственный технический университет.</a:t>
            </a:r>
            <a:endParaRPr lang="ru-RU" sz="2400" dirty="0"/>
          </a:p>
        </p:txBody>
      </p:sp>
      <p:sp>
        <p:nvSpPr>
          <p:cNvPr id="4" name="Управляющая кнопка: домой 3">
            <a:hlinkClick r:id="rId9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ина\Desktop\1428648953_1374402240_1345006821_1ea88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9938" cy="6885384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4632" cy="93610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Инженер</a:t>
            </a:r>
          </a:p>
        </p:txBody>
      </p:sp>
    </p:spTree>
    <p:extLst>
      <p:ext uri="{BB962C8B-B14F-4D97-AF65-F5344CB8AC3E}">
        <p14:creationId xmlns:p14="http://schemas.microsoft.com/office/powerpoint/2010/main" val="9884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844824"/>
            <a:ext cx="6840760" cy="280831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Специалист,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осуществляющий инженерную деятельность.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Инженеры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вовлечены, как правило, во все процессы жизненного цикла технических устройств, являющихся предметом инженерного дела, включая прикладные исследования, планирование, проектирование,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конструирование.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0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188641"/>
            <a:ext cx="7558608" cy="93610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Описание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776864" cy="496855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Инженеры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работают в самых разных областях. Их труд необходим в сфере транспорта, авиации, строительства, на промышленных предприятиях, в научных центрах. Такие специалисты производят абсолютно всё: от предметов повседневного спроса до сложнейших технических сооружений. Столь большая востребованность инженерских навыков во многих областях привела в появлению в этой профессии различных направлений. Так, среди инженеров существуют конструкторы механики, программисты, технологи, экономисты, организаторы труда. Всех их объединяет участие в разработках различных устройств, сооружений, алгоритмов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9"/>
            <a:ext cx="8064896" cy="266429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настоящее время, профессия 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Автомеханика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 считается очень востребованной на рынке труда. Многие фирмы и многие предприятия нуждаются в квалифицированных специалистах в этой области, потому как отрасль развивается быстро, а специалисты еще только получают образование.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43852" cy="100013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Автомеханик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846640" cy="108011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Какое необходимо образование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632848" cy="381642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Высшее профессиональное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образование.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Для работы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по профессии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Инженера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обязательно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нужно иметь диплом о высшем профессиональном образовании по соответствующей специальности или по такой специальности, которая позволяет работать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Инженером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(смежная или похожая специальность). Среднего профессионального образования не достаточно для того, чтобы стать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Инженером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5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4632" cy="100811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Личные качества инженера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84784"/>
            <a:ext cx="7128792" cy="374441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Инженер –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это изобретательный человек с аналитическим складом ума и математическими способностями. Ему требуется умение творчески мыслить при работе над проектами. Инженеру также необходимы неравнодушие к техническим наукам, умение составлять чертежи, усидчивость и трудолюбие. Качество производимого продукта полностью зависит от его грамотности, а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безопасность –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от ответственности.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2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02624" cy="93610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Место работы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344816" cy="410445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Инженерные работники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нужны на предприятиях всевозможных специализаций. В цехах заводов и фабрик, в конструкторских бюро,  в строительных и научных организациях. Обслуживание транспорта, механизмов на шахтах, производственных линий на пищевых предприятиях – все это требует наличия в штате  инженера нужной специализации. В карьере человек с инженерным образованием может вырастет мастера цеха до директора всего предприятия.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3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4632" cy="10081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Зарплата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7488832" cy="208823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Средняя зарплата инженера: 43000 руб.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Минимальная зарплата: 15000 руб.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Максимальная зарплата: 99000 руб.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4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2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Лучшие учебные заведения для обучения по специальности: Инженер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7560840" cy="352839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hlinkClick r:id="rId2"/>
              </a:rPr>
              <a:t>Российский государственный университет нефти и газа им. И.М. Губкина;</a:t>
            </a: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hlinkClick r:id="rId3"/>
              </a:rPr>
              <a:t>Томский политехнический университет;</a:t>
            </a: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hlinkClick r:id="rId4"/>
              </a:rPr>
              <a:t>Тюменский государственный нефтегазовый университет;</a:t>
            </a: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hlinkClick r:id="rId5"/>
              </a:rPr>
              <a:t>Уфимский государственный нефтяной технический университет;</a:t>
            </a: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hlinkClick r:id="rId6"/>
              </a:rPr>
              <a:t>Удмуртский государственный университет.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4" name="Управляющая кнопка: домой 3">
            <a:hlinkClick r:id="rId7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ина\Desktop\400_F_37851078_DOehctDAkQfMYB1bv4jUn72fonnwgr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80512" cy="6885384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4632" cy="11521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Конструктор</a:t>
            </a:r>
          </a:p>
        </p:txBody>
      </p:sp>
    </p:spTree>
    <p:extLst>
      <p:ext uri="{BB962C8B-B14F-4D97-AF65-F5344CB8AC3E}">
        <p14:creationId xmlns:p14="http://schemas.microsoft.com/office/powerpoint/2010/main" val="35586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6408712" cy="302433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Конструктор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занимается сложными работами, которые включают в функциональные обязанности такие задачи, как замер объектов и помещений, прорисовка зданий и строений, планирование расстановки сложного производственно-технического оборудования, также расчет для осуществления проекта.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3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630616" cy="10081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Описание профессии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6984776" cy="396044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Конструктор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занимается разработкой технических проектов, производит анализ конструкций, заложенных проектом, и проверяет документацию. Специалист этой профессии контролирует рабочее проектирование и разрабатывает инструкции для дальнейшей эксплуатации создаваемой конструкции. В обязанности конструктора входит также испытание и наладка опытных изделий и деталей, которые планируется использовать в дальнейшем. 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2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02624" cy="100811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Какое необходимо образование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272808" cy="424847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Профессию инженера-конструктора возможно получить лишь в государственных технических вузах, которые оснащены специальными лабораториями. Например, Москва предлагает распахнуть свои двери в два десятка альма-матер. Лидером на сегодня является МГТУ им. Н.Э. Баумана. Не менее престижен МГСУ. Профилирующие предметы: физика, теоретическая механика, сопротивление материалов, высшая математика, техническое черчение, конструкционные материалы и т.д. Гуманитарием здесь будет явно не интересно.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4632" cy="12241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Личные качества конструктора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704856" cy="403244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профессии конструктора, особенно инженерных специальностей, зачастую приходится решать трудоемкие, интеллектуальные задачи. Поэтому острый и аналитический склад ума будет, как нельзя кстати. Без твердых знаний технико-экономических расчетов и методов проектирования также не обойтись. Для инженера-конструктора зданий, необходимым условием будет знание и умение пользоваться компьютером, определенным набором программ: MS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Word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SCAD, ING+,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Exel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REVIT и др.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8696" y="130161"/>
            <a:ext cx="8299768" cy="115569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Описание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9166" y="1428737"/>
            <a:ext cx="8247290" cy="4016487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Чтобы работать по профессии автомеханика, недостаточно простого знания устройства автомобиля. Здесь необходимо знать виды неисправностей и пути их устранения, необходимы навыки работы с диагностическим оборудованием, знание правильной разборки и сборки узлов и агрегатов автомобиля. Естественно, от качественной работы этого специалиста зависят многие жизни. Поэтому на работу в станции технического обслуживания, автобазы и гаражные мастерские принимают только профессионалов своего дела.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1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Место</a:t>
            </a:r>
            <a:r>
              <a:rPr lang="ru-RU" sz="2800" dirty="0" smtClean="0"/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работы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488832" cy="345638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Не пыльная работа в офисе, редкие командировки с целью авторского надзора, возможность карьерного роста, полученные знания не устаревают (исключение IT-сфера). В погоне за высокой зарплатой, вакантное место следует искать в частных организациях и конструкторских бюро. Трудоустройство не займет много времени, особенно на государственное предприятие.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2241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Зарплата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5616624" cy="151216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Начальный уровень: 40 000 р.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Специалист: 50-60 000 р.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Профессионал: 75-80 000 р.</a:t>
            </a:r>
          </a:p>
          <a:p>
            <a:endParaRPr lang="ru-RU" dirty="0" smtClean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Лучшие учебные заведения для обучения по специальности: Конструктор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7992888" cy="288032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hlinkClick r:id="rId2"/>
              </a:rPr>
              <a:t>Московский государственный технический университет им. Н.Э. Баумана;</a:t>
            </a: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hlinkClick r:id="rId3"/>
              </a:rPr>
              <a:t>МАТИ – Российский государственный технологический университет имени К.Э.Циолковского;</a:t>
            </a: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hlinkClick r:id="rId4"/>
              </a:rPr>
              <a:t>Российский государственный аграрный университет - МСХА имени К.А. Тимирязева</a:t>
            </a:r>
            <a:r>
              <a:rPr lang="ru-RU" sz="2400" b="1" dirty="0" smtClean="0">
                <a:hlinkClick r:id="rId4"/>
              </a:rPr>
              <a:t>. </a:t>
            </a:r>
            <a:endParaRPr lang="ru-RU" sz="2400" b="1" dirty="0" smtClean="0"/>
          </a:p>
        </p:txBody>
      </p:sp>
      <p:sp>
        <p:nvSpPr>
          <p:cNvPr id="4" name="Управляющая кнопка: домой 3">
            <a:hlinkClick r:id="rId5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ина\Desktop\jul-3vsk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91951"/>
            <a:ext cx="9143999" cy="5693433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02624" cy="12241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Металлург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6984776" cy="309634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Металлургическое производство –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это одно из тех фундаментальных открытий, которые дали мощный толчок развитию человечества. Эта отрасль является важнейшей в экономике любого государства, в том числе, и нашего. Специалиста, работающего в области производства металла, называют металлургом. 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02624" cy="108012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Описание</a:t>
            </a:r>
            <a:r>
              <a:rPr lang="ru-RU" sz="2800" dirty="0" smtClean="0"/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6984776" cy="388843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Работа металлурга довольно тяжелая. Металлургический цех напоминает ад, с раскаленным металлом, бурлящим в огромных емкостях, жарой, тяжелыми запахами. Но здесь получают ценнейший продукт для экономики страны – металл. Поэтому, несмотря на тяжелый физический труд и опасности от работы с расплавленным металлом, металлург испытывает моральное удовлетворение от осознания того, что его труд настолько важен для страны.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630616" cy="93853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Какое необходимо образование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7128792" cy="388843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Вопрос, где учиться будущему металлургу, непрост. Ответ на него зависит от того, какую работу хочет выполнять будущий специалист и как высоко он собирается подняться по карьерной лестнице. В ПТУ готовят специалистов по профессиям: машинист, ковшовый, сталевар и др. Если же получить профильное высшее образование в вузе, можно стать инженером или мастером на металлургическом комбинате.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4632" cy="108012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Личные качества металлурга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344816" cy="518457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Для успешной работы квалифицированный специалист должен обладать следующими качествами: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высокой физической подготовкой, крепким здоровьем, мгновенной реакцией, памятью на движения любой сложности, чувством равновесия;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родуманностью любого действия и умением быстро принимать адекватные решения;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ерпением, выдержкой, решимостью, дисциплинированностью, силой воли, высоким уровнем ответственности;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ккуратностью, поскольку работает с раскаленным металлом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внимательностью.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3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Место работы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1560" y="2636912"/>
            <a:ext cx="6400800" cy="1296144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Производственные цеха, научно-исследовательские лаборатории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9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Зарплата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708920"/>
            <a:ext cx="6512768" cy="93610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Средняя зарплата: 25000-40000 руб.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5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2" y="136679"/>
            <a:ext cx="7772400" cy="114918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Какое необходимо образование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280920" cy="36004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Как показывают результаты анкетирования, совсем не обязательно получать специальное образование в вузе или колледже, чтобы стать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Автомехаником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... Необходимое обучение 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Автомеханики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 проходят непосредственно при устройстве на работу или на рабочем месте в течение испытательного срока. Для работы 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Автомехаником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 требуется лишь желание, удовлетворительное состояние здоровья и наличие рекомендованных для этой профессии личных качеств.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6864" cy="129614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Лучшие учебные заведения для обучения по специальности: Металлург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8280920" cy="3600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2"/>
              </a:rPr>
              <a:t>Санкт-Петербургский государственный горный университет;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3"/>
              </a:rPr>
              <a:t>Московский институт стали и сплавов (технологический университет);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err="1" smtClean="0">
                <a:hlinkClick r:id="rId4"/>
              </a:rPr>
              <a:t>Северо-Кавказский</a:t>
            </a:r>
            <a:r>
              <a:rPr lang="ru-RU" sz="2400" dirty="0" smtClean="0">
                <a:hlinkClick r:id="rId4"/>
              </a:rPr>
              <a:t> горно-металлургический институт СКГМИ (ГТУ);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5"/>
              </a:rPr>
              <a:t>Институт прикладной металлургии г. Екатеринбурга;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6"/>
              </a:rPr>
              <a:t>Челябинский металлургический колледж.</a:t>
            </a:r>
            <a:endParaRPr lang="ru-RU" sz="2400" dirty="0" smtClean="0"/>
          </a:p>
        </p:txBody>
      </p:sp>
      <p:sp>
        <p:nvSpPr>
          <p:cNvPr id="4" name="Управляющая кнопка: домой 3">
            <a:hlinkClick r:id="rId7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на\Desktop\e386ce117e6710aedc3dfac7a33e62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1234"/>
            <a:ext cx="9144000" cy="5146765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Прикладная 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val="38344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96752"/>
            <a:ext cx="7416824" cy="446449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Б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ольшая доля предметов учебного курса связана с математикой и информатикой – системным анализом, моделированием, теорией алгоритмов, методами оптимизации, работой с базами данных. Кроме того, студенты изучают основы предпринимательской деятельности, менеджмент и маркетинг, бухгалтерский учет и аудит, физику, технику безопасности, правовые основы прикладной информатики. Нетехническая часть предусматривает изучение истории, философии, иностранного языка и экономики.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02624" cy="11521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Описание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128792" cy="38884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Обслуживание компьютерных систем и сетей различного уровня. Получение знаний в области аналитики, разработки и внедрения различных бизнес-приложений, экономики и финансов, а также в науке управления ресурсами.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3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4632" cy="122656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Какое необходимо образование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132856"/>
            <a:ext cx="6768752" cy="288032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Необязательно высшее образование. Колледжи принимают студентов после 9 класса. Начальное профессиональное образование отличный способ начать карьеру. Специальность Прикладная информатика отличный шанс получить профессию 21 века. 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9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04856" cy="115212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Личные качества в прикладной информатике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992888" cy="403244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 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Качества, необходимые для будущего техника: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внимательность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выдержанность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 способность к саморазвитию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логическое мышление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способность к исследованию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трудолюбие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ответственность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848872" cy="86409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Место работы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208912" cy="532859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Поле профессиональной деятельности выпускников вузов по направлению «Прикладная информатика» — IT-сфера: компании и подразделения компаний, занимающиеся разработкой программных комплексов, внедрением и эксплуатацией информационно-коммуникативных технологий (ИКТ) в различных предметных областях. Необходимо отметить, что в профессиональном плане выпускники способны решать широкий круг задач — работать системными администраторами, специалистами по обслуживанию компьютерных сетей, системными аналитиками, инженерами, программистами,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тестировщиками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и т.д. Опытные специалисты, имеющие управленческие навыки, могут дорасти до менеджера проекта.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Зарплата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6912768" cy="115212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Начальный уровень: 40-70 000 руб.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Профессионал: 150-200 000 руб.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2241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Лучшие учебные заведения для обучения по специальности: Прикладная информатика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208912" cy="3600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2"/>
              </a:rPr>
              <a:t>Российский экономический институт им. Г.В. Плеханова;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3"/>
              </a:rPr>
              <a:t>Финансовый университет при Правительстве РФ;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4"/>
              </a:rPr>
              <a:t>МИФИ. Национальный исследовательский ядерный университет;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5"/>
              </a:rPr>
              <a:t>Институт </a:t>
            </a:r>
            <a:r>
              <a:rPr lang="ru-RU" sz="2400" dirty="0" err="1" smtClean="0">
                <a:hlinkClick r:id="rId5"/>
              </a:rPr>
              <a:t>информтехнологий</a:t>
            </a:r>
            <a:r>
              <a:rPr lang="ru-RU" sz="2400" dirty="0" smtClean="0">
                <a:hlinkClick r:id="rId5"/>
              </a:rPr>
              <a:t>, механики и оптики в г. Санкт-Петербурге;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6"/>
              </a:rPr>
              <a:t>Московский технический университет связи.</a:t>
            </a:r>
            <a:endParaRPr lang="ru-RU" sz="2400" dirty="0"/>
          </a:p>
        </p:txBody>
      </p:sp>
      <p:sp>
        <p:nvSpPr>
          <p:cNvPr id="4" name="Управляющая кнопка: домой 3">
            <a:hlinkClick r:id="rId7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ина\Desktop\1305509071_tehnopark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94422" cy="6885384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02624" cy="10081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Программист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5814" y="142852"/>
            <a:ext cx="7772400" cy="97720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Личные качества автомеханика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200800" cy="410445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Профессия автомеханика очень сложная. Мало иметь отменный слух, хорошо развитое наглядно-образное мышление, наблюдательность, умение концентрировать внимание и отличную память. Кроме этого необходимо быть выносливым и находиться в хорошей физической форме. Специалистам в автомастерских приходится выдерживать немалые нагрузки, ведь многие детали автомобиля довольно тяжелые. Именно поэтому в работе автомеханика нет места женщинам.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192688" cy="288032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Программист —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одна из самых востребованных и высокооплачиваемых профессий в России. Выбор карьеры программиста — короткий путь в Европу и Америку, ведь наши специалисты пользуются хорошим спросом на мировом рынке.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116632"/>
            <a:ext cx="7702624" cy="108255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Описание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064896" cy="446449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Программисты занимаются разработкой алгоритмов и программ на основе математических моделей. Условно программистов можно разделить на три категории: Прикладные программисты занимаются разработкой программного обеспечения, необходимого для работы организации. Например, сюда можно отнести программистов 1С. Системные программисты разрабатывают операционные системы, интерфейсы к распределенным базам данных, работают с сетями. Специалисты этой категории являются самыми редкими и высокооплачиваемыми.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4632" cy="115455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Какое необходимо образование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772816"/>
            <a:ext cx="6696744" cy="374441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 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Для работы по профессии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Программист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обязательно нужно иметь диплом о высшем профессиональном образовании по соответствующей специальности или по такой специальности, которая позволяет работать 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Программистом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 (смежная или похожая специальность). Среднего профессионального образования не достаточно для того, чтобы стать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Программистом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255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Личные качества программиста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20880" cy="453650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Программист должен обладать способностью к самообучению — один из главных навыков. В противном случае через несколько лет его ценность как специалиста окажется заметно ниже.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Владение английским языком на уровне чтения технической документации является еще одним обязательным требованием, предъявляемым к представителям этой профессии. Для таких специалистов очень важно умение работать в команде, над большими проектами, со средствами коллективной разработки, с крупными финансовыми системами (бюджетными, банковскими, управленческого учета).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Место работы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704856" cy="252028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IT-компании и web-студии;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научно-исследовательские центры;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организации, которые подразумевают в своей структуре штатную единицу или отделы программистов.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Зарплата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7632848" cy="18002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Стажер, помощник программиста: 30-40 000 р.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Специалист: 80-90 000 р.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Ведущий программист: 110 000 р.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2241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Лучшие учебные заведения для обучения по специальности: Программист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7776864" cy="4464496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hlinkClick r:id="rId2"/>
              </a:rPr>
              <a:t> Московский государственный университет (МГУ);</a:t>
            </a: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hlinkClick r:id="rId3"/>
              </a:rPr>
              <a:t>Санкт-Петербургский государственный университет;</a:t>
            </a: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hlinkClick r:id="rId4"/>
              </a:rPr>
              <a:t>Московский государственный технический университет имени Н.Э. Баумана;</a:t>
            </a: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hlinkClick r:id="rId5"/>
              </a:rPr>
              <a:t> Уральский федеральный университет имени первого Президента России Б. Н. Ельцина;</a:t>
            </a: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hlinkClick r:id="rId6"/>
              </a:rPr>
              <a:t>Южно-уральский государственный университет;</a:t>
            </a: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hlinkClick r:id="rId7"/>
              </a:rPr>
              <a:t>Томский государственный университет;</a:t>
            </a: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hlinkClick r:id="rId8"/>
              </a:rPr>
              <a:t> Новосибирский государственный технический университет.</a:t>
            </a:r>
            <a:endParaRPr lang="ru-RU" sz="2400" dirty="0" smtClean="0"/>
          </a:p>
        </p:txBody>
      </p:sp>
      <p:sp>
        <p:nvSpPr>
          <p:cNvPr id="4" name="Управляющая кнопка: домой 3">
            <a:hlinkClick r:id="rId9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ина\Desktop\75288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2" y="260649"/>
            <a:ext cx="7700392" cy="1080120"/>
          </a:xfrm>
        </p:spPr>
        <p:txBody>
          <a:bodyPr/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Связист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344816" cy="273630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Представители профессии 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Связист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 являются достаточно востребованными на рынке труда. Несмотря на то, что вузы выпускают большое количество специалистов в этой области, многим компаниям и на многих предприятиях требуются квалифицированные 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Связисты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6864" cy="11521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Описание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632848" cy="403244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Чтобы работать Связистом необходимо знать техническую сторону эксплуатации средств связи. То есть необходимо представлять, каким образом происходит обмен информацией, работает оборудование и проводится техническое обслуживание. Существуют специально разработанные правила и нормы выполнения работ по техническому обслуживанию. Связист руководствуется ими, когда составляет заявки на оборудование, расходные материалы или на запасные части.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272808" cy="331236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Очень важно быть дисциплинированным, терпеливым и аккуратным. Некоторые ситуации в практике автомеханика требуют от него быстрой реакции и умения безукоризненно и беспрекословно выполнять все требования руководителей. Стоит помнить, что от внимательности, кропотливости и порой въедливости мастера могут зависеть жизни людей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5814" y="142852"/>
            <a:ext cx="7772400" cy="977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Личные качества автомеханика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9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848872" cy="129614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Какое необходимо образование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844824"/>
            <a:ext cx="7200800" cy="367240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Два и более (два высших, дополнительное профобразование, аспирантура, докторантура)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Для того чтобы работать 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Связистом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недостаточно окончить вуз и получить диплом о высшем профессиональном образовании. Будущему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Связисту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 нужно дополнительно получить диплом о послевузовском профессиональном образовании, т.е. закончить аспирантуру, докторантуру или интернатуру.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7992888" cy="108012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Личные качества связиста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6768752" cy="367240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Связист отвечает за надёжную работу не только средств радиотехнического обеспечения, но и электрооборудования и аварийного электропитания. Поэтому ответственность, внимательность и аккуратность будут необходимыми качествами для этого специалиста. Терпение и ловкие руки понадобятся для работы по настройке и ремонту оборудования.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3509" y="52243"/>
            <a:ext cx="7772400" cy="114450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Место работы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560840" cy="388843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Востребованы услуги связистов в компаниях-интеграторах, основная задача которых — обеспечить бесперебойную работу всех систем на предприятии, и компаниях, предлагающих услуги мобильной связи. Если повезет, можно найти работу в фирмах-производителях телекоммуникационного оборудования — проектировать и создавать различные устройства (от мобильных телефонов до передающих антенн).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412360" cy="11521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Зарплата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7272808" cy="187220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Начальный уровень: 30 000 р.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Специалист: 50-60 000 р.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Зарплата главного инженера: 85-150 000 р.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846640" cy="12241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Лучшие учебные заведения для обучения по специальности: Связист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352928" cy="3384376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2"/>
              </a:rPr>
              <a:t>Московский технический университет связи и информатики;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 </a:t>
            </a:r>
            <a:r>
              <a:rPr lang="ru-RU" sz="2400" dirty="0" smtClean="0">
                <a:hlinkClick r:id="rId3"/>
              </a:rPr>
              <a:t>Санкт-Петербургский государственный университет телекоммуникаций им. проф. М.А.Бонч-Бруевича;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4"/>
              </a:rPr>
              <a:t>Сибирский государственный университет телекоммуникаций и информатики;</a:t>
            </a:r>
            <a:endParaRPr lang="ru-RU" sz="2400" dirty="0" smtClean="0"/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hlinkClick r:id="rId5"/>
              </a:rPr>
              <a:t>Поволжский государственный университет телекоммуникаций и информатики.</a:t>
            </a:r>
            <a:endParaRPr lang="ru-RU" sz="2400" dirty="0"/>
          </a:p>
        </p:txBody>
      </p:sp>
      <p:sp>
        <p:nvSpPr>
          <p:cNvPr id="4" name="Управляющая кнопка: домой 3">
            <a:hlinkClick r:id="rId6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6984776" cy="3312368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Необходимо быть также коммуникабельным человеком, уметь спокойно общаться с клиентами, коллегами и руководством, идти на компромиссы – все это значительно улучшит качество выполняемой работы автомеханика. Ведь репутация любого предприятия основывается, прежде всего, на отлаженной деятельности всего коллектива в целом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85814" y="188640"/>
            <a:ext cx="7772400" cy="977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glow rad="152400">
                    <a:schemeClr val="bg1"/>
                  </a:glow>
                </a:effectLst>
              </a:rPr>
              <a:t>Личные качества автомеханика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88032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7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3054</Words>
  <Application>Microsoft Office PowerPoint</Application>
  <PresentationFormat>Экран (4:3)</PresentationFormat>
  <Paragraphs>246</Paragraphs>
  <Slides>85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86" baseType="lpstr">
      <vt:lpstr>Тема Office</vt:lpstr>
      <vt:lpstr>10  востребованных профессий  в области точных наук</vt:lpstr>
      <vt:lpstr>Меню</vt:lpstr>
      <vt:lpstr>Автомеханик</vt:lpstr>
      <vt:lpstr>Автомеханик</vt:lpstr>
      <vt:lpstr>Описание деятельности</vt:lpstr>
      <vt:lpstr>Какое необходимо образование</vt:lpstr>
      <vt:lpstr>Личные качества автомеханика</vt:lpstr>
      <vt:lpstr>Презентация PowerPoint</vt:lpstr>
      <vt:lpstr>Презентация PowerPoint</vt:lpstr>
      <vt:lpstr>Место работы</vt:lpstr>
      <vt:lpstr>Зарплата</vt:lpstr>
      <vt:lpstr>Лучшие учебные заведения для обучения по специальности: Автомеханик</vt:lpstr>
      <vt:lpstr>Автослесарь</vt:lpstr>
      <vt:lpstr>Автослесарь</vt:lpstr>
      <vt:lpstr>Описание деятельности</vt:lpstr>
      <vt:lpstr>Какое необходимо образование</vt:lpstr>
      <vt:lpstr>Личные качества автослесаря</vt:lpstr>
      <vt:lpstr>Место работы</vt:lpstr>
      <vt:lpstr>Зарплата</vt:lpstr>
      <vt:lpstr>Лучшие учебные заведения для обучения по специальности: Автослесарь</vt:lpstr>
      <vt:lpstr>Архитектор</vt:lpstr>
      <vt:lpstr>Архитектор</vt:lpstr>
      <vt:lpstr>Описание деятельности</vt:lpstr>
      <vt:lpstr>Какое необходимо образование</vt:lpstr>
      <vt:lpstr>Личные качества архитектора</vt:lpstr>
      <vt:lpstr>Место работы</vt:lpstr>
      <vt:lpstr>Зарплата</vt:lpstr>
      <vt:lpstr>Лучшие учебные заведения для обучения по специальности: Архитектор</vt:lpstr>
      <vt:lpstr>WEB – программист</vt:lpstr>
      <vt:lpstr>WEB – программист</vt:lpstr>
      <vt:lpstr>Описание деятельности</vt:lpstr>
      <vt:lpstr>Какое необходимо образование</vt:lpstr>
      <vt:lpstr>Личные качества WEB – программиста</vt:lpstr>
      <vt:lpstr>Место работы</vt:lpstr>
      <vt:lpstr>Зарплата</vt:lpstr>
      <vt:lpstr>Лучшие учебные заведения для обучения по специальности: WEB-программист</vt:lpstr>
      <vt:lpstr>Инженер</vt:lpstr>
      <vt:lpstr>Презентация PowerPoint</vt:lpstr>
      <vt:lpstr>Описание деятельности</vt:lpstr>
      <vt:lpstr>Какое необходимо образование</vt:lpstr>
      <vt:lpstr>Личные качества инженера</vt:lpstr>
      <vt:lpstr>Место работы</vt:lpstr>
      <vt:lpstr>Зарплата</vt:lpstr>
      <vt:lpstr>Лучшие учебные заведения для обучения по специальности: Инженер</vt:lpstr>
      <vt:lpstr>Конструктор</vt:lpstr>
      <vt:lpstr>Презентация PowerPoint</vt:lpstr>
      <vt:lpstr>Описание профессии</vt:lpstr>
      <vt:lpstr>Какое необходимо образование</vt:lpstr>
      <vt:lpstr>Личные качества конструктора</vt:lpstr>
      <vt:lpstr>Место работы</vt:lpstr>
      <vt:lpstr>Зарплата</vt:lpstr>
      <vt:lpstr>Лучшие учебные заведения для обучения по специальности: Конструктор</vt:lpstr>
      <vt:lpstr>Металлург</vt:lpstr>
      <vt:lpstr>Презентация PowerPoint</vt:lpstr>
      <vt:lpstr>Описание деятельности</vt:lpstr>
      <vt:lpstr>Какое необходимо образование</vt:lpstr>
      <vt:lpstr>Личные качества металлурга</vt:lpstr>
      <vt:lpstr>Место работы</vt:lpstr>
      <vt:lpstr>Зарплата</vt:lpstr>
      <vt:lpstr>Лучшие учебные заведения для обучения по специальности: Металлург</vt:lpstr>
      <vt:lpstr>Прикладная информатика</vt:lpstr>
      <vt:lpstr>Презентация PowerPoint</vt:lpstr>
      <vt:lpstr>Описание деятельности</vt:lpstr>
      <vt:lpstr>Какое необходимо образование</vt:lpstr>
      <vt:lpstr>Личные качества в прикладной информатике </vt:lpstr>
      <vt:lpstr>Место работы</vt:lpstr>
      <vt:lpstr>Зарплата</vt:lpstr>
      <vt:lpstr>Лучшие учебные заведения для обучения по специальности: Прикладная информатика</vt:lpstr>
      <vt:lpstr>Программист</vt:lpstr>
      <vt:lpstr>Презентация PowerPoint</vt:lpstr>
      <vt:lpstr>Описание деятельности</vt:lpstr>
      <vt:lpstr>Какое необходимо образование</vt:lpstr>
      <vt:lpstr>Личные качества программиста</vt:lpstr>
      <vt:lpstr>Место работы</vt:lpstr>
      <vt:lpstr>Зарплата</vt:lpstr>
      <vt:lpstr>Лучшие учебные заведения для обучения по специальности: Программист</vt:lpstr>
      <vt:lpstr>Связист</vt:lpstr>
      <vt:lpstr>Презентация PowerPoint</vt:lpstr>
      <vt:lpstr>Описание деятельности</vt:lpstr>
      <vt:lpstr>Какое необходимо образование</vt:lpstr>
      <vt:lpstr>Личные качества связиста </vt:lpstr>
      <vt:lpstr>Место работы</vt:lpstr>
      <vt:lpstr>Зарплата</vt:lpstr>
      <vt:lpstr>Лучшие учебные заведения для обучения по специальности: Связист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востребованных профессий в области точных наук</dc:title>
  <dc:creator>Home</dc:creator>
  <cp:lastModifiedBy>Home</cp:lastModifiedBy>
  <cp:revision>132</cp:revision>
  <dcterms:modified xsi:type="dcterms:W3CDTF">2015-07-08T18:40:15Z</dcterms:modified>
</cp:coreProperties>
</file>